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Lst>
  <p:sldSz cy="5143500" cx="9144000"/>
  <p:notesSz cx="6858000" cy="9144000"/>
  <p:embeddedFontLst>
    <p:embeddedFont>
      <p:font typeface="Raleway"/>
      <p:regular r:id="rId70"/>
      <p:bold r:id="rId71"/>
      <p:italic r:id="rId72"/>
      <p:boldItalic r:id="rId73"/>
    </p:embeddedFont>
    <p:embeddedFont>
      <p:font typeface="Lato"/>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7ECDC62-87E5-4E25-A043-686C4EAAA392}">
  <a:tblStyle styleId="{57ECDC62-87E5-4E25-A043-686C4EAAA3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aleway-boldItalic.fntdata"/><Relationship Id="rId72" Type="http://schemas.openxmlformats.org/officeDocument/2006/relationships/font" Target="fonts/Raleway-italic.fntdata"/><Relationship Id="rId31" Type="http://schemas.openxmlformats.org/officeDocument/2006/relationships/slide" Target="slides/slide25.xml"/><Relationship Id="rId75" Type="http://schemas.openxmlformats.org/officeDocument/2006/relationships/font" Target="fonts/Lato-bold.fntdata"/><Relationship Id="rId30" Type="http://schemas.openxmlformats.org/officeDocument/2006/relationships/slide" Target="slides/slide24.xml"/><Relationship Id="rId74" Type="http://schemas.openxmlformats.org/officeDocument/2006/relationships/font" Target="fonts/Lato-regular.fntdata"/><Relationship Id="rId33" Type="http://schemas.openxmlformats.org/officeDocument/2006/relationships/slide" Target="slides/slide27.xml"/><Relationship Id="rId77" Type="http://schemas.openxmlformats.org/officeDocument/2006/relationships/font" Target="fonts/Lato-boldItalic.fntdata"/><Relationship Id="rId32" Type="http://schemas.openxmlformats.org/officeDocument/2006/relationships/slide" Target="slides/slide26.xml"/><Relationship Id="rId76" Type="http://schemas.openxmlformats.org/officeDocument/2006/relationships/font" Target="fonts/Lato-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aleway-bold.fntdata"/><Relationship Id="rId70" Type="http://schemas.openxmlformats.org/officeDocument/2006/relationships/font" Target="fonts/Raleway-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2055ce6ae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2055ce6ae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2055ce6ae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2055ce6ae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2055ce6ae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2055ce6ae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2055ce6ae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2055ce6ae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8611246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8611246a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8611246a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8611246a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2055ce6a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2055ce6a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2055ce6ae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2055ce6ae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2055ce6a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2055ce6a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8611246a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8611246a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2055ce6a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2055ce6a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2055ce6a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2055ce6a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2055ce6a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2055ce6a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2055ce6a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2055ce6a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2055ce6a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2055ce6a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2055ce6a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2055ce6a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2055ce6a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2055ce6a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2055ce6a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2055ce6a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2055ce6a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2055ce6a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2055ce6a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2055ce6a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2055ce6a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2055ce6a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2055ce6a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2055ce6a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2055ce6ae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2055ce6ae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2055ce6a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2055ce6a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2055ce6ae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2055ce6ae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2055ce6ae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2055ce6ae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2055ce6ae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2055ce6ae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2055ce6a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2055ce6a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2055ce6ae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2055ce6ae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2055ce6ae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2055ce6ae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2055ce6ae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2055ce6ae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2055ce6ae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2055ce6ae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2055ce6a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2055ce6a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2055ce6ae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2055ce6a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2055ce6ae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2055ce6ae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2055ce6ae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2055ce6ae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52055ce6ae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2055ce6ae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5290e7f5b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290e7f5b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290e7f5b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290e7f5b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290e7f5b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290e7f5b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290e7f5b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290e7f5b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290e7f5b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290e7f5b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290e7f5b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290e7f5b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2055ce6a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2055ce6a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290e7f5b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5290e7f5b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8611246af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8611246af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Ground truth is 0-1 or a real number</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290e7f5b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290e7f5b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290e7f5b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290e7f5b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290e7f5b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290e7f5b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5290e7f5b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5290e7f5b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5290e7f5b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5290e7f5b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290e7f5bb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290e7f5b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290e7f5b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290e7f5b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5290e7f5b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5290e7f5b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2055ce6ae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2055ce6a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290e7f5b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290e7f5b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52055ce6ae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52055ce6ae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Char char="-"/>
            </a:pPr>
            <a:r>
              <a:rPr lang="en">
                <a:solidFill>
                  <a:schemeClr val="dk2"/>
                </a:solidFill>
              </a:rPr>
              <a:t>Simulation - TF written in javascript</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Classify dots are blue or orange based on location</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Shaded region is the predictions the model is making</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Start with slow learning rate</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See thickness of the lines, this means the weight it larger</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The epoch is just the number of times we are feeding the data through each data point</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Show test data checkbox and discretize output (no confidence)</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More complicated example - circle pattern</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Not making any progress</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The shades become very light - the network is confused</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Why? Because all we can do it exploit lines</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Hover over hidden layers -  each neuron has contributed a line</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This is why we use deep neural nets - they can exploit more difficult patterns</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How else we could have solved them?</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What is the formula for circle x2 + y2 = something</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Ahh here we get a perfect circle</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We have done something called feature engineering - we have identified the right feature and fed it</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We can throw all the features at it</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We can mouse over the weights and see that the 3-4 features are better</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The solutions converged more slowly, this is the penalty for not using the best features</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Corner dots</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What is the simplest way to solve the corner dots?</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Easy!</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Interlocking spirals</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Throw all features at it!</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There is just not enough parameters to play with - it will just never work</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This is actually considered a hard problem - lots of problems have interlocking patterns. It's just that we can’t see them</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How many parameters with 2 hidden layers? 8 - 5</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Is this the best way to do this? No</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But we didn’t use polar coordinates or fancy math, just this neural network does the work pretty good</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This is actually quite magical, we just threw something at </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So this is REALLY just trial and error guided by gradient descent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5290e7f5b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5290e7f5b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5290e7f5b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290e7f5b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2055ce6ae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2055ce6ae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2055ce6a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2055ce6a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2055ce6a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2055ce6a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cQ54GDm1eL0" TargetMode="External"/><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ithub.com/alexjc/neural-enhance" TargetMode="External"/><Relationship Id="rId4" Type="http://schemas.openxmlformats.org/officeDocument/2006/relationships/image" Target="../media/image1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fa5QGremQf8" TargetMode="Externa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quantamagazine.org/to-build-truly-intelligent-machines-teach-them-cause-and-effect-20180515/"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colab.research.google.com/drive/1hiQ7r1kxzaI9o1-fTTkMmNI1FL1uwfOI" TargetMode="Externa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adventuresinmachinelearning.com/vanishing-gradient-problem-tensorflow/" TargetMode="Externa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7.jp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4.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3.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en.wikipedia.org/wiki/Iterative_method" TargetMode="External"/><Relationship Id="rId4" Type="http://schemas.openxmlformats.org/officeDocument/2006/relationships/hyperlink" Target="https://en.wikipedia.org/wiki/Mathematical_optimization" TargetMode="External"/><Relationship Id="rId5" Type="http://schemas.openxmlformats.org/officeDocument/2006/relationships/hyperlink" Target="https://en.wikipedia.org/wiki/Differentiable_function" TargetMode="External"/><Relationship Id="rId6" Type="http://schemas.openxmlformats.org/officeDocument/2006/relationships/hyperlink" Target="https://en.wikipedia.org/wiki/Objective_function" TargetMode="External"/><Relationship Id="rId7" Type="http://schemas.openxmlformats.org/officeDocument/2006/relationships/hyperlink" Target="https://en.wikipedia.org/wiki/Stochastic_approximation" TargetMode="External"/><Relationship Id="rId8" Type="http://schemas.openxmlformats.org/officeDocument/2006/relationships/hyperlink" Target="https://en.wikipedia.org/wiki/Gradient_descent"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2.png"/><Relationship Id="rId4" Type="http://schemas.openxmlformats.org/officeDocument/2006/relationships/image" Target="../media/image54.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4.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youtube.com/watch?v=toK1OSLep3s" TargetMode="External"/><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ruder.io/optimizing-gradient-descent/" TargetMode="External"/><Relationship Id="rId4" Type="http://schemas.openxmlformats.org/officeDocument/2006/relationships/image" Target="../media/image56.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playground.tensorflow.org/#activation=tanh&amp;batchSize=10&amp;dataset=circle&amp;regDataset=reg-plane&amp;learningRate=0.03&amp;regularizationRate=0&amp;noise=0&amp;networkShape=4,2&amp;seed=0.07556&amp;showTestData=false&amp;discretize=false&amp;percTrainData=50&amp;x=true&amp;y=true&amp;xTimesY=false&amp;xSquared=false&amp;ySquared=false&amp;cosX=false&amp;sinX=false&amp;cosY=false&amp;sinY=false&amp;collectStats=false&amp;problem=classification&amp;initZero=false&amp;hideText=fals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bit.ly/2TAybmD"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bit.ly/2XWKic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Multilayer Perceptron</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http://bit.ly/2Hvf7yG</a:t>
            </a:r>
            <a:endParaRPr sz="4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Speech and Image Synth</a:t>
            </a:r>
            <a:endParaRPr/>
          </a:p>
        </p:txBody>
      </p:sp>
      <p:pic>
        <p:nvPicPr>
          <p:cNvPr descr="&quot;We're entering an era in which our enemies can make anyone say anything at any point in time.&quot;&#10;&#10;Check out more awesome videos at BuzzFeedVideo!&#10;https://bit.ly/YTbuzzfeedvideo&#10;https://bit.ly/YTbuzzfeedblue1&#10;https://bit.ly/YTbuzzfeedviolet&#10;&#10;GET MORE BUZZFEED:&#10;https://www.buzzfeed.com&#10;https://www.buzzfeed.com/videos&#10;https://www.youtube.com/buzzfeedvideo&#10;https://www.youtube.com/asis&#10;https://www.youtube.com/buzzfeedblue&#10;https://www.youtube.com/buzzfeedviolet&#10;https://www.youtube.com/perolike&#10;https://www.youtube.com/ladylike&#10;&#10;BuzzFeedVideo&#10;BuzzFeed Motion Picture’s flagship channel. Sometimes funny, sometimes serious, always shareable. New videos posted daily!&#10;&#10;Love BuzzFeed? Get the merch! BUY NOW: https://goo.gl/gQKF8m&#10;&#10;Credits: https://www.buzzfeed.com/bfmp/videos/52602&#10;&#10;EXTERNAL CREDITS&#10;Jordan Peele&#10;https://monkeypawproductions.com/" id="136" name="Google Shape;136;p22" title="You Won’t Believe What Obama Says In This Video! 😉">
            <a:hlinkClick r:id="rId3"/>
          </p:cNvPr>
          <p:cNvPicPr preferRelativeResize="0"/>
          <p:nvPr/>
        </p:nvPicPr>
        <p:blipFill>
          <a:blip r:embed="rId4">
            <a:alphaModFix/>
          </a:blip>
          <a:stretch>
            <a:fillRect/>
          </a:stretch>
        </p:blipFill>
        <p:spPr>
          <a:xfrm>
            <a:off x="2286000" y="1240000"/>
            <a:ext cx="4572000" cy="342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Enhance! (</a:t>
            </a:r>
            <a:r>
              <a:rPr lang="en" u="sng">
                <a:solidFill>
                  <a:schemeClr val="hlink"/>
                </a:solidFill>
                <a:hlinkClick r:id="rId3"/>
              </a:rPr>
              <a:t>link</a:t>
            </a:r>
            <a:r>
              <a:rPr lang="en"/>
              <a:t>)</a:t>
            </a:r>
            <a:endParaRPr/>
          </a:p>
        </p:txBody>
      </p:sp>
      <p:pic>
        <p:nvPicPr>
          <p:cNvPr descr="docs/OldStation_example.gif" id="142" name="Google Shape;142;p23"/>
          <p:cNvPicPr preferRelativeResize="0"/>
          <p:nvPr/>
        </p:nvPicPr>
        <p:blipFill>
          <a:blip r:embed="rId4">
            <a:alphaModFix/>
          </a:blip>
          <a:stretch>
            <a:fillRect/>
          </a:stretch>
        </p:blipFill>
        <p:spPr>
          <a:xfrm>
            <a:off x="314013" y="1626750"/>
            <a:ext cx="8515975" cy="2838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0" y="21288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Lipreading</a:t>
            </a:r>
            <a:endParaRPr/>
          </a:p>
        </p:txBody>
      </p:sp>
      <p:pic>
        <p:nvPicPr>
          <p:cNvPr descr="This work was carried out at the University of Oxford Computer Science Department by Yannis Assael, Brendan Shillingford, Prof Shimon Whiteson and Prof Nando de Freitas. We thank Google DeepMind, CIFAR, and NVIDIA for financial support. We also thank University of Sheffield, Jon Barker, Martin Cooke, Stuart Cunningham and Xu Shao for the GRID corpus dataset; Aine Jackson, Brittany Klug and Samantha Pugh for helping us measure the experienced lipreader baseline; Mitko Sabev for his phonetics guidance; Odysseas Votsis for his video production help; and Alex Graves and Oiwi Parker Jones for helpful comments.&#10;&#10;LipNet is doing lipreading using Machine Learning, aiming to help those who are hard of hearing and can revolutionise speech recognition.&#10;&#10;LipNet: End-to-End Sentence-level Lipreading&#10;[Yannis M. Assael, Brendan Shillingford], Shimon Whiteson, Nando de Freitas&#10;[https://arxiv.org/abs/1611.01599]&#10;&#10;Abstract:&#10;Lipreading is the task of decoding text from the movement of a speaker's mouth. Traditional approaches separated the problem into two stages: designing or learning visual features, and prediction. More recent deep lipreading approaches are end-to-end trainable (Wand et al., 2016; Chung &amp; Zisserman, 2016a). However, existing work on models trained end-to-end perform only word classification, rather than sentence-level sequence prediction. Studies have shown that human lipreading performance increases for longer words (Easton &amp; Basala, 1982), indicating the importance of features capturing temporal context in an ambiguous communication channel. Motivated by this observation, we present LipNet, a model that maps a variable-length sequence of video frames to text, making use of spatiotemporal convolutions, a recurrent network, and the connectionist temporal classification loss, trained entirely end-to-end. To the best of our knowledge, LipNet is the first end-to-end sentence-level lipreading model that simultaneously learns spatiotemporal visual features and a sequence model. On the GRID corpus, LipNet achieves 95.2% accuracy in sentence-level, overlapped speaker split task, outperforming experienced human lipreaders and the previous 86.4% word-level state-of-the-art accuracy (Gergen et al., 2016)." id="148" name="Google Shape;148;p24" title="LipNet: How easy do you think lipreading is?">
            <a:hlinkClick r:id="rId3"/>
          </p:cNvPr>
          <p:cNvPicPr preferRelativeResize="0"/>
          <p:nvPr/>
        </p:nvPicPr>
        <p:blipFill>
          <a:blip r:embed="rId4">
            <a:alphaModFix/>
          </a:blip>
          <a:stretch>
            <a:fillRect/>
          </a:stretch>
        </p:blipFill>
        <p:spPr>
          <a:xfrm>
            <a:off x="2391325" y="162450"/>
            <a:ext cx="6424775" cy="481860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Aside from that… </a:t>
            </a:r>
            <a:endParaRPr/>
          </a:p>
          <a:p>
            <a:pPr indent="0" lvl="0" marL="0" rtl="0" algn="l">
              <a:spcBef>
                <a:spcPts val="0"/>
              </a:spcBef>
              <a:spcAft>
                <a:spcPts val="0"/>
              </a:spcAft>
              <a:buNone/>
            </a:pPr>
            <a:r>
              <a:rPr lang="en"/>
              <a:t>Businesses use DNN’s for</a:t>
            </a:r>
            <a:endParaRPr/>
          </a:p>
        </p:txBody>
      </p:sp>
      <p:sp>
        <p:nvSpPr>
          <p:cNvPr id="154" name="Google Shape;154;p25"/>
          <p:cNvSpPr txBox="1"/>
          <p:nvPr>
            <p:ph idx="1" type="body"/>
          </p:nvPr>
        </p:nvSpPr>
        <p:spPr>
          <a:xfrm>
            <a:off x="2400262" y="17318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making on similar data</a:t>
            </a:r>
            <a:endParaRPr/>
          </a:p>
          <a:p>
            <a:pPr indent="-342900" lvl="0" marL="457200" rtl="0" algn="l">
              <a:spcBef>
                <a:spcPts val="1600"/>
              </a:spcBef>
              <a:spcAft>
                <a:spcPts val="0"/>
              </a:spcAft>
              <a:buSzPts val="1800"/>
              <a:buChar char="●"/>
            </a:pPr>
            <a:r>
              <a:rPr lang="en"/>
              <a:t>Decision Making</a:t>
            </a:r>
            <a:endParaRPr/>
          </a:p>
          <a:p>
            <a:pPr indent="-317500" lvl="1" marL="914400" rtl="0" algn="l">
              <a:spcBef>
                <a:spcPts val="0"/>
              </a:spcBef>
              <a:spcAft>
                <a:spcPts val="0"/>
              </a:spcAft>
              <a:buSzPts val="1400"/>
              <a:buChar char="○"/>
            </a:pPr>
            <a:r>
              <a:rPr lang="en"/>
              <a:t>Diagnostics</a:t>
            </a:r>
            <a:endParaRPr/>
          </a:p>
          <a:p>
            <a:pPr indent="-317500" lvl="1" marL="914400" rtl="0" algn="l">
              <a:spcBef>
                <a:spcPts val="0"/>
              </a:spcBef>
              <a:spcAft>
                <a:spcPts val="0"/>
              </a:spcAft>
              <a:buSzPts val="1400"/>
              <a:buChar char="○"/>
            </a:pPr>
            <a:r>
              <a:rPr lang="en"/>
              <a:t>Identifying anomalies</a:t>
            </a:r>
            <a:endParaRPr/>
          </a:p>
          <a:p>
            <a:pPr indent="-317500" lvl="1" marL="914400" rtl="0" algn="l">
              <a:spcBef>
                <a:spcPts val="0"/>
              </a:spcBef>
              <a:spcAft>
                <a:spcPts val="0"/>
              </a:spcAft>
              <a:buSzPts val="1400"/>
              <a:buChar char="○"/>
            </a:pPr>
            <a:r>
              <a:rPr lang="en"/>
              <a:t>Classification: fraud, CRM, Tagging, Text, Responding to events, Marketing, Recommendations, Spam</a:t>
            </a:r>
            <a:endParaRPr/>
          </a:p>
          <a:p>
            <a:pPr indent="-317500" lvl="1" marL="914400" rtl="0" algn="l">
              <a:spcBef>
                <a:spcPts val="0"/>
              </a:spcBef>
              <a:spcAft>
                <a:spcPts val="0"/>
              </a:spcAft>
              <a:buSzPts val="1400"/>
              <a:buChar char="○"/>
            </a:pPr>
            <a:r>
              <a:rPr lang="en"/>
              <a:t>Regression: Valuation, Timing, Correlations, Requirements</a:t>
            </a:r>
            <a:endParaRPr/>
          </a:p>
          <a:p>
            <a:pPr indent="-342900" lvl="0" marL="457200" rtl="0" algn="l">
              <a:spcBef>
                <a:spcPts val="0"/>
              </a:spcBef>
              <a:spcAft>
                <a:spcPts val="0"/>
              </a:spcAft>
              <a:buSzPts val="1800"/>
              <a:buChar char="●"/>
            </a:pPr>
            <a:r>
              <a:rPr lang="en"/>
              <a:t>Forecasting trends/events</a:t>
            </a:r>
            <a:endParaRPr/>
          </a:p>
          <a:p>
            <a:pPr indent="-342900" lvl="0" marL="457200" rtl="0" algn="l">
              <a:spcBef>
                <a:spcPts val="0"/>
              </a:spcBef>
              <a:spcAft>
                <a:spcPts val="0"/>
              </a:spcAft>
              <a:buSzPts val="1800"/>
              <a:buChar char="●"/>
            </a:pPr>
            <a:r>
              <a:rPr lang="en"/>
              <a:t>System / Process / Parameter optimization</a:t>
            </a:r>
            <a:endParaRPr/>
          </a:p>
        </p:txBody>
      </p:sp>
      <p:sp>
        <p:nvSpPr>
          <p:cNvPr id="155" name="Google Shape;155;p25"/>
          <p:cNvSpPr txBox="1"/>
          <p:nvPr/>
        </p:nvSpPr>
        <p:spPr>
          <a:xfrm>
            <a:off x="142400" y="2196900"/>
            <a:ext cx="2103600" cy="17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“Gloried Curve Fitting”</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Judea Pearl</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t>
            </a:r>
            <a:r>
              <a:rPr lang="en" u="sng">
                <a:solidFill>
                  <a:schemeClr val="hlink"/>
                </a:solidFill>
                <a:latin typeface="Lato"/>
                <a:ea typeface="Lato"/>
                <a:cs typeface="Lato"/>
                <a:sym typeface="Lato"/>
                <a:hlinkClick r:id="rId3"/>
              </a:rPr>
              <a:t>link</a:t>
            </a:r>
            <a:r>
              <a:rPr lang="en">
                <a:latin typeface="Lato"/>
                <a:ea typeface="Lato"/>
                <a:cs typeface="Lato"/>
                <a:sym typeface="Lato"/>
              </a:rPr>
              <a:t>)</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5395150" y="445825"/>
            <a:ext cx="3665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Brief History of Deep Learning</a:t>
            </a:r>
            <a:endParaRPr/>
          </a:p>
        </p:txBody>
      </p:sp>
      <p:sp>
        <p:nvSpPr>
          <p:cNvPr id="161" name="Google Shape;161;p26"/>
          <p:cNvSpPr txBox="1"/>
          <p:nvPr>
            <p:ph idx="1" type="body"/>
          </p:nvPr>
        </p:nvSpPr>
        <p:spPr>
          <a:xfrm>
            <a:off x="158471" y="786350"/>
            <a:ext cx="8289300" cy="3447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1943: Neural networks</a:t>
            </a:r>
            <a:endParaRPr/>
          </a:p>
          <a:p>
            <a:pPr indent="-342900" lvl="0" marL="457200" rtl="0" algn="l">
              <a:spcBef>
                <a:spcPts val="0"/>
              </a:spcBef>
              <a:spcAft>
                <a:spcPts val="0"/>
              </a:spcAft>
              <a:buSzPts val="1800"/>
              <a:buChar char="●"/>
            </a:pPr>
            <a:r>
              <a:rPr lang="en"/>
              <a:t>1957: Perceptron Algorithm</a:t>
            </a:r>
            <a:endParaRPr/>
          </a:p>
          <a:p>
            <a:pPr indent="-342900" lvl="0" marL="457200" rtl="0" algn="l">
              <a:spcBef>
                <a:spcPts val="0"/>
              </a:spcBef>
              <a:spcAft>
                <a:spcPts val="0"/>
              </a:spcAft>
              <a:buSzPts val="1800"/>
              <a:buChar char="●"/>
            </a:pPr>
            <a:r>
              <a:rPr lang="en"/>
              <a:t>1984: Backpropagation, Boltzman Machines, RNN</a:t>
            </a:r>
            <a:endParaRPr/>
          </a:p>
          <a:p>
            <a:pPr indent="-342900" lvl="0" marL="457200" rtl="0" algn="l">
              <a:spcBef>
                <a:spcPts val="0"/>
              </a:spcBef>
              <a:spcAft>
                <a:spcPts val="0"/>
              </a:spcAft>
              <a:buSzPts val="1800"/>
              <a:buChar char="●"/>
            </a:pPr>
            <a:r>
              <a:rPr lang="en"/>
              <a:t>1989: Convolutional Neural Networks</a:t>
            </a:r>
            <a:endParaRPr/>
          </a:p>
          <a:p>
            <a:pPr indent="-342900" lvl="0" marL="457200" rtl="0" algn="l">
              <a:spcBef>
                <a:spcPts val="0"/>
              </a:spcBef>
              <a:spcAft>
                <a:spcPts val="0"/>
              </a:spcAft>
              <a:buSzPts val="1800"/>
              <a:buChar char="●"/>
            </a:pPr>
            <a:r>
              <a:rPr lang="en"/>
              <a:t>1997: Long Short Term Memory Networks</a:t>
            </a:r>
            <a:endParaRPr/>
          </a:p>
          <a:p>
            <a:pPr indent="-342900" lvl="0" marL="457200" rtl="0" algn="l">
              <a:spcBef>
                <a:spcPts val="0"/>
              </a:spcBef>
              <a:spcAft>
                <a:spcPts val="0"/>
              </a:spcAft>
              <a:buSzPts val="1800"/>
              <a:buChar char="●"/>
            </a:pPr>
            <a:r>
              <a:rPr lang="en"/>
              <a:t>2006: Deep Learning, Deep Belief Networks</a:t>
            </a:r>
            <a:endParaRPr/>
          </a:p>
          <a:p>
            <a:pPr indent="-342900" lvl="0" marL="457200" rtl="0" algn="l">
              <a:spcBef>
                <a:spcPts val="0"/>
              </a:spcBef>
              <a:spcAft>
                <a:spcPts val="0"/>
              </a:spcAft>
              <a:buSzPts val="1800"/>
              <a:buChar char="●"/>
            </a:pPr>
            <a:r>
              <a:rPr lang="en"/>
              <a:t>2009: Imagnet</a:t>
            </a:r>
            <a:endParaRPr/>
          </a:p>
          <a:p>
            <a:pPr indent="-342900" lvl="0" marL="457200" rtl="0" algn="l">
              <a:spcBef>
                <a:spcPts val="0"/>
              </a:spcBef>
              <a:spcAft>
                <a:spcPts val="0"/>
              </a:spcAft>
              <a:buSzPts val="1800"/>
              <a:buChar char="●"/>
            </a:pPr>
            <a:r>
              <a:rPr lang="en"/>
              <a:t>2012: Alexnet wins Imagenet, Dropout</a:t>
            </a:r>
            <a:endParaRPr/>
          </a:p>
          <a:p>
            <a:pPr indent="-342900" lvl="0" marL="457200" rtl="0" algn="l">
              <a:spcBef>
                <a:spcPts val="0"/>
              </a:spcBef>
              <a:spcAft>
                <a:spcPts val="0"/>
              </a:spcAft>
              <a:buSzPts val="1800"/>
              <a:buChar char="●"/>
            </a:pPr>
            <a:r>
              <a:rPr lang="en"/>
              <a:t>2014: Generative Adversarial Neural Networks</a:t>
            </a:r>
            <a:endParaRPr/>
          </a:p>
          <a:p>
            <a:pPr indent="-342900" lvl="0" marL="457200" rtl="0" algn="l">
              <a:spcBef>
                <a:spcPts val="0"/>
              </a:spcBef>
              <a:spcAft>
                <a:spcPts val="0"/>
              </a:spcAft>
              <a:buSzPts val="1800"/>
              <a:buChar char="●"/>
            </a:pPr>
            <a:r>
              <a:rPr lang="en"/>
              <a:t>2016: Alpha GO</a:t>
            </a:r>
            <a:endParaRPr/>
          </a:p>
          <a:p>
            <a:pPr indent="-342900" lvl="0" marL="457200" rtl="0" algn="l">
              <a:spcBef>
                <a:spcPts val="0"/>
              </a:spcBef>
              <a:spcAft>
                <a:spcPts val="0"/>
              </a:spcAft>
              <a:buSzPts val="1800"/>
              <a:buChar char="●"/>
            </a:pPr>
            <a:r>
              <a:rPr lang="en"/>
              <a:t>2017: Alpha Zero, Attention Networks</a:t>
            </a:r>
            <a:endParaRPr/>
          </a:p>
          <a:p>
            <a:pPr indent="-342900" lvl="0" marL="457200" rtl="0" algn="l">
              <a:spcBef>
                <a:spcPts val="0"/>
              </a:spcBef>
              <a:spcAft>
                <a:spcPts val="0"/>
              </a:spcAft>
              <a:buSzPts val="1800"/>
              <a:buChar char="●"/>
            </a:pPr>
            <a:r>
              <a:rPr lang="en"/>
              <a:t>2018: BERT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5395150" y="445825"/>
            <a:ext cx="3665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Brief History of Deep Learning Tools</a:t>
            </a:r>
            <a:endParaRPr/>
          </a:p>
        </p:txBody>
      </p:sp>
      <p:sp>
        <p:nvSpPr>
          <p:cNvPr id="167" name="Google Shape;167;p27"/>
          <p:cNvSpPr txBox="1"/>
          <p:nvPr>
            <p:ph idx="1" type="body"/>
          </p:nvPr>
        </p:nvSpPr>
        <p:spPr>
          <a:xfrm>
            <a:off x="1763098" y="795025"/>
            <a:ext cx="3944400" cy="3447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1960: Mark 1 Perceptron</a:t>
            </a:r>
            <a:endParaRPr/>
          </a:p>
          <a:p>
            <a:pPr indent="-342900" lvl="0" marL="457200" rtl="0" algn="l">
              <a:spcBef>
                <a:spcPts val="0"/>
              </a:spcBef>
              <a:spcAft>
                <a:spcPts val="0"/>
              </a:spcAft>
              <a:buSzPts val="1800"/>
              <a:buChar char="●"/>
            </a:pPr>
            <a:r>
              <a:rPr lang="en"/>
              <a:t>2002: Torch</a:t>
            </a:r>
            <a:endParaRPr/>
          </a:p>
          <a:p>
            <a:pPr indent="-342900" lvl="0" marL="457200" rtl="0" algn="l">
              <a:spcBef>
                <a:spcPts val="0"/>
              </a:spcBef>
              <a:spcAft>
                <a:spcPts val="0"/>
              </a:spcAft>
              <a:buSzPts val="1800"/>
              <a:buChar char="●"/>
            </a:pPr>
            <a:r>
              <a:rPr lang="en"/>
              <a:t>2007: CUDA</a:t>
            </a:r>
            <a:endParaRPr/>
          </a:p>
          <a:p>
            <a:pPr indent="-342900" lvl="0" marL="457200" rtl="0" algn="l">
              <a:spcBef>
                <a:spcPts val="0"/>
              </a:spcBef>
              <a:spcAft>
                <a:spcPts val="0"/>
              </a:spcAft>
              <a:buSzPts val="1800"/>
              <a:buChar char="●"/>
            </a:pPr>
            <a:r>
              <a:rPr lang="en"/>
              <a:t>2008: Theano</a:t>
            </a:r>
            <a:endParaRPr/>
          </a:p>
          <a:p>
            <a:pPr indent="-342900" lvl="0" marL="457200" rtl="0" algn="l">
              <a:spcBef>
                <a:spcPts val="0"/>
              </a:spcBef>
              <a:spcAft>
                <a:spcPts val="0"/>
              </a:spcAft>
              <a:buSzPts val="1800"/>
              <a:buChar char="●"/>
            </a:pPr>
            <a:r>
              <a:rPr lang="en"/>
              <a:t>2014: Caffe</a:t>
            </a:r>
            <a:endParaRPr/>
          </a:p>
          <a:p>
            <a:pPr indent="-342900" lvl="0" marL="457200" rtl="0" algn="l">
              <a:spcBef>
                <a:spcPts val="0"/>
              </a:spcBef>
              <a:spcAft>
                <a:spcPts val="0"/>
              </a:spcAft>
              <a:buSzPts val="1800"/>
              <a:buChar char="●"/>
            </a:pPr>
            <a:r>
              <a:rPr lang="en"/>
              <a:t>2015: Tensorflow 0.1</a:t>
            </a:r>
            <a:endParaRPr/>
          </a:p>
          <a:p>
            <a:pPr indent="-342900" lvl="0" marL="457200" rtl="0" algn="l">
              <a:spcBef>
                <a:spcPts val="0"/>
              </a:spcBef>
              <a:spcAft>
                <a:spcPts val="0"/>
              </a:spcAft>
              <a:buSzPts val="1800"/>
              <a:buChar char="●"/>
            </a:pPr>
            <a:r>
              <a:rPr lang="en"/>
              <a:t>2015: Keras</a:t>
            </a:r>
            <a:endParaRPr/>
          </a:p>
          <a:p>
            <a:pPr indent="-342900" lvl="0" marL="457200" rtl="0" algn="l">
              <a:spcBef>
                <a:spcPts val="0"/>
              </a:spcBef>
              <a:spcAft>
                <a:spcPts val="0"/>
              </a:spcAft>
              <a:buSzPts val="1800"/>
              <a:buChar char="●"/>
            </a:pPr>
            <a:r>
              <a:rPr lang="en"/>
              <a:t>2017: Pytorch 0.1</a:t>
            </a:r>
            <a:endParaRPr/>
          </a:p>
          <a:p>
            <a:pPr indent="-342900" lvl="0" marL="457200" rtl="0" algn="l">
              <a:spcBef>
                <a:spcPts val="0"/>
              </a:spcBef>
              <a:spcAft>
                <a:spcPts val="0"/>
              </a:spcAft>
              <a:buSzPts val="1800"/>
              <a:buChar char="●"/>
            </a:pPr>
            <a:r>
              <a:rPr lang="en"/>
              <a:t>2017: Tensorflow 1.0</a:t>
            </a:r>
            <a:endParaRPr/>
          </a:p>
          <a:p>
            <a:pPr indent="-342900" lvl="0" marL="457200" rtl="0" algn="l">
              <a:spcBef>
                <a:spcPts val="0"/>
              </a:spcBef>
              <a:spcAft>
                <a:spcPts val="0"/>
              </a:spcAft>
              <a:buSzPts val="1800"/>
              <a:buChar char="●"/>
            </a:pPr>
            <a:r>
              <a:rPr lang="en"/>
              <a:t>2017: Pytorch 1.0</a:t>
            </a:r>
            <a:endParaRPr/>
          </a:p>
          <a:p>
            <a:pPr indent="-342900" lvl="0" marL="457200" rtl="0" algn="l">
              <a:spcBef>
                <a:spcPts val="0"/>
              </a:spcBef>
              <a:spcAft>
                <a:spcPts val="0"/>
              </a:spcAft>
              <a:buSzPts val="1800"/>
              <a:buChar char="●"/>
            </a:pPr>
            <a:r>
              <a:rPr lang="en"/>
              <a:t>2019: Tensorflow 2.0</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2400250" y="99575"/>
            <a:ext cx="6321600" cy="63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But Why? (oversimplification)</a:t>
            </a:r>
            <a:endParaRPr/>
          </a:p>
        </p:txBody>
      </p:sp>
      <p:pic>
        <p:nvPicPr>
          <p:cNvPr id="173" name="Google Shape;173;p28"/>
          <p:cNvPicPr preferRelativeResize="0"/>
          <p:nvPr/>
        </p:nvPicPr>
        <p:blipFill>
          <a:blip r:embed="rId3">
            <a:alphaModFix/>
          </a:blip>
          <a:stretch>
            <a:fillRect/>
          </a:stretch>
        </p:blipFill>
        <p:spPr>
          <a:xfrm>
            <a:off x="33200" y="1206275"/>
            <a:ext cx="4310800" cy="3075600"/>
          </a:xfrm>
          <a:prstGeom prst="rect">
            <a:avLst/>
          </a:prstGeom>
          <a:noFill/>
          <a:ln>
            <a:noFill/>
          </a:ln>
        </p:spPr>
      </p:pic>
      <p:sp>
        <p:nvSpPr>
          <p:cNvPr id="174" name="Google Shape;174;p28"/>
          <p:cNvSpPr txBox="1"/>
          <p:nvPr/>
        </p:nvSpPr>
        <p:spPr>
          <a:xfrm>
            <a:off x="705425" y="4362300"/>
            <a:ext cx="18744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*think no free lunch</a:t>
            </a:r>
            <a:endParaRPr>
              <a:latin typeface="Lato"/>
              <a:ea typeface="Lato"/>
              <a:cs typeface="Lato"/>
              <a:sym typeface="Lato"/>
            </a:endParaRPr>
          </a:p>
        </p:txBody>
      </p:sp>
      <p:pic>
        <p:nvPicPr>
          <p:cNvPr id="175" name="Google Shape;175;p28"/>
          <p:cNvPicPr preferRelativeResize="0"/>
          <p:nvPr/>
        </p:nvPicPr>
        <p:blipFill>
          <a:blip r:embed="rId4">
            <a:alphaModFix/>
          </a:blip>
          <a:stretch>
            <a:fillRect/>
          </a:stretch>
        </p:blipFill>
        <p:spPr>
          <a:xfrm>
            <a:off x="4448400" y="1169150"/>
            <a:ext cx="4547249" cy="2217850"/>
          </a:xfrm>
          <a:prstGeom prst="rect">
            <a:avLst/>
          </a:prstGeom>
          <a:noFill/>
          <a:ln>
            <a:noFill/>
          </a:ln>
        </p:spPr>
      </p:pic>
      <p:graphicFrame>
        <p:nvGraphicFramePr>
          <p:cNvPr id="176" name="Google Shape;176;p28"/>
          <p:cNvGraphicFramePr/>
          <p:nvPr/>
        </p:nvGraphicFramePr>
        <p:xfrm>
          <a:off x="4513075" y="3493650"/>
          <a:ext cx="3000000" cy="3000000"/>
        </p:xfrm>
        <a:graphic>
          <a:graphicData uri="http://schemas.openxmlformats.org/drawingml/2006/table">
            <a:tbl>
              <a:tblPr>
                <a:noFill/>
                <a:tableStyleId>{57ECDC62-87E5-4E25-A043-686C4EAAA392}</a:tableStyleId>
              </a:tblPr>
              <a:tblGrid>
                <a:gridCol w="2194950"/>
                <a:gridCol w="2194950"/>
              </a:tblGrid>
              <a:tr h="296275">
                <a:tc>
                  <a:txBody>
                    <a:bodyPr/>
                    <a:lstStyle/>
                    <a:p>
                      <a:pPr indent="0" lvl="0" marL="0" rtl="0" algn="l">
                        <a:spcBef>
                          <a:spcPts val="0"/>
                        </a:spcBef>
                        <a:spcAft>
                          <a:spcPts val="0"/>
                        </a:spcAft>
                        <a:buNone/>
                      </a:pPr>
                      <a:r>
                        <a:rPr lang="en"/>
                        <a:t>Deep Learning</a:t>
                      </a:r>
                      <a:endParaRPr/>
                    </a:p>
                  </a:txBody>
                  <a:tcPr marT="91425" marB="91425" marR="91425" marL="91425"/>
                </a:tc>
                <a:tc>
                  <a:txBody>
                    <a:bodyPr/>
                    <a:lstStyle/>
                    <a:p>
                      <a:pPr indent="0" lvl="0" marL="0" rtl="0" algn="l">
                        <a:spcBef>
                          <a:spcPts val="0"/>
                        </a:spcBef>
                        <a:spcAft>
                          <a:spcPts val="0"/>
                        </a:spcAft>
                        <a:buNone/>
                      </a:pPr>
                      <a:r>
                        <a:rPr lang="en"/>
                        <a:t>Traditional ML</a:t>
                      </a:r>
                      <a:endParaRPr/>
                    </a:p>
                  </a:txBody>
                  <a:tcPr marT="91425" marB="91425" marR="91425" marL="91425"/>
                </a:tc>
              </a:tr>
              <a:tr h="593225">
                <a:tc>
                  <a:txBody>
                    <a:bodyPr/>
                    <a:lstStyle/>
                    <a:p>
                      <a:pPr indent="0" lvl="0" marL="0" rtl="0" algn="l">
                        <a:spcBef>
                          <a:spcPts val="0"/>
                        </a:spcBef>
                        <a:spcAft>
                          <a:spcPts val="0"/>
                        </a:spcAft>
                        <a:buNone/>
                      </a:pPr>
                      <a:r>
                        <a:rPr lang="en"/>
                        <a:t>Input</a:t>
                      </a:r>
                      <a:endParaRPr/>
                    </a:p>
                    <a:p>
                      <a:pPr indent="0" lvl="0" marL="0" rtl="0" algn="l">
                        <a:spcBef>
                          <a:spcPts val="0"/>
                        </a:spcBef>
                        <a:spcAft>
                          <a:spcPts val="0"/>
                        </a:spcAft>
                        <a:buNone/>
                      </a:pPr>
                      <a:r>
                        <a:rPr lang="en"/>
                        <a:t>Model</a:t>
                      </a:r>
                      <a:endParaRPr/>
                    </a:p>
                    <a:p>
                      <a:pPr indent="0" lvl="0" marL="0" rtl="0" algn="l">
                        <a:spcBef>
                          <a:spcPts val="0"/>
                        </a:spcBef>
                        <a:spcAft>
                          <a:spcPts val="0"/>
                        </a:spcAft>
                        <a:buNone/>
                      </a:pPr>
                      <a:r>
                        <a:rPr lang="en"/>
                        <a:t>Output</a:t>
                      </a:r>
                      <a:endParaRPr/>
                    </a:p>
                  </a:txBody>
                  <a:tcPr marT="91425" marB="91425" marR="91425" marL="91425"/>
                </a:tc>
                <a:tc>
                  <a:txBody>
                    <a:bodyPr/>
                    <a:lstStyle/>
                    <a:p>
                      <a:pPr indent="0" lvl="0" marL="0" rtl="0" algn="l">
                        <a:spcBef>
                          <a:spcPts val="0"/>
                        </a:spcBef>
                        <a:spcAft>
                          <a:spcPts val="0"/>
                        </a:spcAft>
                        <a:buNone/>
                      </a:pPr>
                      <a:r>
                        <a:rPr lang="en"/>
                        <a:t>Input</a:t>
                      </a:r>
                      <a:endParaRPr/>
                    </a:p>
                    <a:p>
                      <a:pPr indent="0" lvl="0" marL="0" rtl="0" algn="l">
                        <a:spcBef>
                          <a:spcPts val="0"/>
                        </a:spcBef>
                        <a:spcAft>
                          <a:spcPts val="0"/>
                        </a:spcAft>
                        <a:buNone/>
                      </a:pPr>
                      <a:r>
                        <a:rPr lang="en"/>
                        <a:t>Feature Extraction</a:t>
                      </a:r>
                      <a:endParaRPr/>
                    </a:p>
                    <a:p>
                      <a:pPr indent="0" lvl="0" marL="0" rtl="0" algn="l">
                        <a:spcBef>
                          <a:spcPts val="0"/>
                        </a:spcBef>
                        <a:spcAft>
                          <a:spcPts val="0"/>
                        </a:spcAft>
                        <a:buNone/>
                      </a:pPr>
                      <a:r>
                        <a:rPr lang="en"/>
                        <a:t>Features</a:t>
                      </a:r>
                      <a:endParaRPr/>
                    </a:p>
                    <a:p>
                      <a:pPr indent="0" lvl="0" marL="0" rtl="0" algn="l">
                        <a:spcBef>
                          <a:spcPts val="0"/>
                        </a:spcBef>
                        <a:spcAft>
                          <a:spcPts val="0"/>
                        </a:spcAft>
                        <a:buNone/>
                      </a:pPr>
                      <a:r>
                        <a:rPr lang="en"/>
                        <a:t>Model</a:t>
                      </a:r>
                      <a:endParaRPr/>
                    </a:p>
                    <a:p>
                      <a:pPr indent="0" lvl="0" marL="0" rtl="0" algn="l">
                        <a:spcBef>
                          <a:spcPts val="0"/>
                        </a:spcBef>
                        <a:spcAft>
                          <a:spcPts val="0"/>
                        </a:spcAft>
                        <a:buNone/>
                      </a:pPr>
                      <a:r>
                        <a:rPr lang="en"/>
                        <a:t>Output</a:t>
                      </a:r>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 why DL?</a:t>
            </a:r>
            <a:endParaRPr/>
          </a:p>
        </p:txBody>
      </p:sp>
      <p:sp>
        <p:nvSpPr>
          <p:cNvPr id="182" name="Google Shape;182;p29"/>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It works for complex unstructured problems like images, videos, audio, time series and games</a:t>
            </a:r>
            <a:endParaRPr sz="1400"/>
          </a:p>
          <a:p>
            <a:pPr indent="-317500" lvl="0" marL="457200" rtl="0" algn="l">
              <a:spcBef>
                <a:spcPts val="0"/>
              </a:spcBef>
              <a:spcAft>
                <a:spcPts val="0"/>
              </a:spcAft>
              <a:buSzPts val="1400"/>
              <a:buAutoNum type="arabicPeriod"/>
            </a:pPr>
            <a:r>
              <a:rPr lang="en" sz="1400"/>
              <a:t>Performance with more data</a:t>
            </a:r>
            <a:endParaRPr sz="1400"/>
          </a:p>
          <a:p>
            <a:pPr indent="-317500" lvl="0" marL="457200" rtl="0" algn="l">
              <a:spcBef>
                <a:spcPts val="0"/>
              </a:spcBef>
              <a:spcAft>
                <a:spcPts val="0"/>
              </a:spcAft>
              <a:buSzPts val="1400"/>
              <a:buAutoNum type="arabicPeriod"/>
            </a:pPr>
            <a:r>
              <a:rPr lang="en" sz="1400"/>
              <a:t>Auto feature, no/little domain expertise needed</a:t>
            </a:r>
            <a:endParaRPr sz="1400"/>
          </a:p>
        </p:txBody>
      </p:sp>
      <p:pic>
        <p:nvPicPr>
          <p:cNvPr descr="Image result for deep learning add more layers meme" id="183" name="Google Shape;183;p29"/>
          <p:cNvPicPr preferRelativeResize="0"/>
          <p:nvPr/>
        </p:nvPicPr>
        <p:blipFill>
          <a:blip r:embed="rId3">
            <a:alphaModFix/>
          </a:blip>
          <a:stretch>
            <a:fillRect/>
          </a:stretch>
        </p:blipFill>
        <p:spPr>
          <a:xfrm>
            <a:off x="4250400" y="635400"/>
            <a:ext cx="3882200" cy="3872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review of the Perceptron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Neuron</a:t>
            </a:r>
            <a:endParaRPr/>
          </a:p>
        </p:txBody>
      </p:sp>
      <p:pic>
        <p:nvPicPr>
          <p:cNvPr id="194" name="Google Shape;194;p31"/>
          <p:cNvPicPr preferRelativeResize="0"/>
          <p:nvPr/>
        </p:nvPicPr>
        <p:blipFill>
          <a:blip r:embed="rId3">
            <a:alphaModFix/>
          </a:blip>
          <a:stretch>
            <a:fillRect/>
          </a:stretch>
        </p:blipFill>
        <p:spPr>
          <a:xfrm>
            <a:off x="2400250" y="1052150"/>
            <a:ext cx="6396351" cy="40913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Deep Learning</a:t>
            </a:r>
            <a:endParaRPr/>
          </a:p>
        </p:txBody>
      </p:sp>
      <p:pic>
        <p:nvPicPr>
          <p:cNvPr id="79" name="Google Shape;79;p14"/>
          <p:cNvPicPr preferRelativeResize="0"/>
          <p:nvPr/>
        </p:nvPicPr>
        <p:blipFill rotWithShape="1">
          <a:blip r:embed="rId3">
            <a:alphaModFix/>
          </a:blip>
          <a:srcRect b="0" l="0" r="0" t="19878"/>
          <a:stretch/>
        </p:blipFill>
        <p:spPr>
          <a:xfrm>
            <a:off x="1893050" y="1176650"/>
            <a:ext cx="6916315" cy="3932151"/>
          </a:xfrm>
          <a:prstGeom prst="rect">
            <a:avLst/>
          </a:prstGeom>
          <a:noFill/>
          <a:ln>
            <a:noFill/>
          </a:ln>
        </p:spPr>
      </p:pic>
      <p:sp>
        <p:nvSpPr>
          <p:cNvPr id="80" name="Google Shape;80;p14"/>
          <p:cNvSpPr txBox="1"/>
          <p:nvPr>
            <p:ph type="title"/>
          </p:nvPr>
        </p:nvSpPr>
        <p:spPr>
          <a:xfrm>
            <a:off x="4063945" y="4449375"/>
            <a:ext cx="3681900" cy="4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t>The learning of representations</a:t>
            </a:r>
            <a:endParaRPr b="0"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Biological Neuron</a:t>
            </a:r>
            <a:endParaRPr/>
          </a:p>
        </p:txBody>
      </p:sp>
      <p:pic>
        <p:nvPicPr>
          <p:cNvPr id="200" name="Google Shape;200;p32"/>
          <p:cNvPicPr preferRelativeResize="0"/>
          <p:nvPr/>
        </p:nvPicPr>
        <p:blipFill>
          <a:blip r:embed="rId3">
            <a:alphaModFix/>
          </a:blip>
          <a:stretch>
            <a:fillRect/>
          </a:stretch>
        </p:blipFill>
        <p:spPr>
          <a:xfrm>
            <a:off x="1547800" y="1595763"/>
            <a:ext cx="6048375" cy="2447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Conceptually </a:t>
            </a:r>
            <a:endParaRPr/>
          </a:p>
        </p:txBody>
      </p:sp>
      <p:sp>
        <p:nvSpPr>
          <p:cNvPr id="206" name="Google Shape;206;p33"/>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7" name="Google Shape;207;p33"/>
          <p:cNvPicPr preferRelativeResize="0"/>
          <p:nvPr/>
        </p:nvPicPr>
        <p:blipFill>
          <a:blip r:embed="rId3">
            <a:alphaModFix/>
          </a:blip>
          <a:stretch>
            <a:fillRect/>
          </a:stretch>
        </p:blipFill>
        <p:spPr>
          <a:xfrm>
            <a:off x="1919288" y="1457325"/>
            <a:ext cx="5305425" cy="2228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dendrites</a:t>
            </a:r>
            <a:r>
              <a:rPr lang="en"/>
              <a:t> receive an input</a:t>
            </a:r>
            <a:endParaRPr/>
          </a:p>
        </p:txBody>
      </p:sp>
      <p:sp>
        <p:nvSpPr>
          <p:cNvPr id="213" name="Google Shape;213;p3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4" name="Google Shape;214;p34"/>
          <p:cNvPicPr preferRelativeResize="0"/>
          <p:nvPr/>
        </p:nvPicPr>
        <p:blipFill>
          <a:blip r:embed="rId3">
            <a:alphaModFix/>
          </a:blip>
          <a:stretch>
            <a:fillRect/>
          </a:stretch>
        </p:blipFill>
        <p:spPr>
          <a:xfrm>
            <a:off x="1933575" y="1504950"/>
            <a:ext cx="5276850" cy="2133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inputs are subject to a weight</a:t>
            </a:r>
            <a:endParaRPr/>
          </a:p>
        </p:txBody>
      </p:sp>
      <p:pic>
        <p:nvPicPr>
          <p:cNvPr id="220" name="Google Shape;220;p35"/>
          <p:cNvPicPr preferRelativeResize="0"/>
          <p:nvPr/>
        </p:nvPicPr>
        <p:blipFill>
          <a:blip r:embed="rId3">
            <a:alphaModFix/>
          </a:blip>
          <a:stretch>
            <a:fillRect/>
          </a:stretch>
        </p:blipFill>
        <p:spPr>
          <a:xfrm>
            <a:off x="1919275" y="1822125"/>
            <a:ext cx="5305425" cy="2314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weights are initially give some value</a:t>
            </a:r>
            <a:endParaRPr/>
          </a:p>
        </p:txBody>
      </p:sp>
      <p:pic>
        <p:nvPicPr>
          <p:cNvPr id="226" name="Google Shape;226;p36"/>
          <p:cNvPicPr preferRelativeResize="0"/>
          <p:nvPr/>
        </p:nvPicPr>
        <p:blipFill>
          <a:blip r:embed="rId3">
            <a:alphaModFix/>
          </a:blip>
          <a:stretch>
            <a:fillRect/>
          </a:stretch>
        </p:blipFill>
        <p:spPr>
          <a:xfrm>
            <a:off x="1852613" y="1855613"/>
            <a:ext cx="5438775" cy="2181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inputs are multiplied by the weights</a:t>
            </a:r>
            <a:endParaRPr/>
          </a:p>
        </p:txBody>
      </p:sp>
      <p:pic>
        <p:nvPicPr>
          <p:cNvPr id="232" name="Google Shape;232;p37"/>
          <p:cNvPicPr preferRelativeResize="0"/>
          <p:nvPr/>
        </p:nvPicPr>
        <p:blipFill>
          <a:blip r:embed="rId3">
            <a:alphaModFix/>
          </a:blip>
          <a:stretch>
            <a:fillRect/>
          </a:stretch>
        </p:blipFill>
        <p:spPr>
          <a:xfrm>
            <a:off x="1847850" y="1789550"/>
            <a:ext cx="5448300" cy="2133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Activation Function defines how to combine the inputs*weights and what will be passed on</a:t>
            </a:r>
            <a:endParaRPr/>
          </a:p>
        </p:txBody>
      </p:sp>
      <p:pic>
        <p:nvPicPr>
          <p:cNvPr id="238" name="Google Shape;238;p38"/>
          <p:cNvPicPr preferRelativeResize="0"/>
          <p:nvPr/>
        </p:nvPicPr>
        <p:blipFill>
          <a:blip r:embed="rId3">
            <a:alphaModFix/>
          </a:blip>
          <a:stretch>
            <a:fillRect/>
          </a:stretch>
        </p:blipFill>
        <p:spPr>
          <a:xfrm>
            <a:off x="1809750" y="2633375"/>
            <a:ext cx="5524500" cy="1943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AF: If positive, return 1, otherwise return 0</a:t>
            </a:r>
            <a:endParaRPr/>
          </a:p>
        </p:txBody>
      </p:sp>
      <p:pic>
        <p:nvPicPr>
          <p:cNvPr id="244" name="Google Shape;244;p39"/>
          <p:cNvPicPr preferRelativeResize="0"/>
          <p:nvPr/>
        </p:nvPicPr>
        <p:blipFill>
          <a:blip r:embed="rId3">
            <a:alphaModFix/>
          </a:blip>
          <a:stretch>
            <a:fillRect/>
          </a:stretch>
        </p:blipFill>
        <p:spPr>
          <a:xfrm>
            <a:off x="1771650" y="2106375"/>
            <a:ext cx="5600700" cy="1981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bias, so even if weights are both 0, we still can obtain a non-zero output</a:t>
            </a:r>
            <a:endParaRPr/>
          </a:p>
        </p:txBody>
      </p:sp>
      <p:pic>
        <p:nvPicPr>
          <p:cNvPr id="250" name="Google Shape;250;p40"/>
          <p:cNvPicPr preferRelativeResize="0"/>
          <p:nvPr/>
        </p:nvPicPr>
        <p:blipFill>
          <a:blip r:embed="rId3">
            <a:alphaModFix/>
          </a:blip>
          <a:stretch>
            <a:fillRect/>
          </a:stretch>
        </p:blipFill>
        <p:spPr>
          <a:xfrm>
            <a:off x="1828800" y="2332063"/>
            <a:ext cx="5486400" cy="2162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1"/>
          <p:cNvSpPr txBox="1"/>
          <p:nvPr>
            <p:ph type="title"/>
          </p:nvPr>
        </p:nvSpPr>
        <p:spPr>
          <a:xfrm>
            <a:off x="2462425" y="555550"/>
            <a:ext cx="5926800" cy="8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Formulas, Sum of products and binary activation</a:t>
            </a:r>
            <a:endParaRPr/>
          </a:p>
        </p:txBody>
      </p:sp>
      <p:pic>
        <p:nvPicPr>
          <p:cNvPr id="256" name="Google Shape;256;p41"/>
          <p:cNvPicPr preferRelativeResize="0"/>
          <p:nvPr/>
        </p:nvPicPr>
        <p:blipFill rotWithShape="1">
          <a:blip r:embed="rId3">
            <a:alphaModFix/>
          </a:blip>
          <a:srcRect b="9978" l="10428" r="17002" t="8891"/>
          <a:stretch/>
        </p:blipFill>
        <p:spPr>
          <a:xfrm>
            <a:off x="3322400" y="1804625"/>
            <a:ext cx="3804825" cy="2703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Neural Networks?</a:t>
            </a:r>
            <a:endParaRPr/>
          </a:p>
        </p:txBody>
      </p:sp>
      <p:pic>
        <p:nvPicPr>
          <p:cNvPr id="86" name="Google Shape;86;p15"/>
          <p:cNvPicPr preferRelativeResize="0"/>
          <p:nvPr/>
        </p:nvPicPr>
        <p:blipFill>
          <a:blip r:embed="rId3">
            <a:alphaModFix/>
          </a:blip>
          <a:stretch>
            <a:fillRect/>
          </a:stretch>
        </p:blipFill>
        <p:spPr>
          <a:xfrm>
            <a:off x="999975" y="1691650"/>
            <a:ext cx="4314825" cy="2581275"/>
          </a:xfrm>
          <a:prstGeom prst="rect">
            <a:avLst/>
          </a:prstGeom>
          <a:noFill/>
          <a:ln>
            <a:noFill/>
          </a:ln>
        </p:spPr>
      </p:pic>
      <p:sp>
        <p:nvSpPr>
          <p:cNvPr id="87" name="Google Shape;87;p15"/>
          <p:cNvSpPr txBox="1"/>
          <p:nvPr/>
        </p:nvSpPr>
        <p:spPr>
          <a:xfrm>
            <a:off x="5512500" y="1906150"/>
            <a:ext cx="8970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0">
                <a:latin typeface="Lato"/>
                <a:ea typeface="Lato"/>
                <a:cs typeface="Lato"/>
                <a:sym typeface="Lato"/>
              </a:rPr>
              <a:t>?</a:t>
            </a:r>
            <a:endParaRPr sz="12000">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Perceptron Learning Algorithm</a:t>
            </a:r>
            <a:endParaRPr/>
          </a:p>
        </p:txBody>
      </p:sp>
      <p:sp>
        <p:nvSpPr>
          <p:cNvPr id="262" name="Google Shape;262;p42"/>
          <p:cNvSpPr txBox="1"/>
          <p:nvPr/>
        </p:nvSpPr>
        <p:spPr>
          <a:xfrm>
            <a:off x="99100" y="2033525"/>
            <a:ext cx="3043800" cy="2010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AutoNum type="arabicPeriod"/>
            </a:pPr>
            <a:r>
              <a:rPr lang="en">
                <a:latin typeface="Lato"/>
                <a:ea typeface="Lato"/>
                <a:cs typeface="Lato"/>
                <a:sym typeface="Lato"/>
              </a:rPr>
              <a:t>If the output is correct, leave weights alone</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If the output unit incorrectly outputs a 0, add the input vector to the weight vector</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If the output unit incorrectly outputs a 1, </a:t>
            </a:r>
            <a:r>
              <a:rPr lang="en">
                <a:latin typeface="Lato"/>
                <a:ea typeface="Lato"/>
                <a:cs typeface="Lato"/>
                <a:sym typeface="Lato"/>
              </a:rPr>
              <a:t>subtract</a:t>
            </a:r>
            <a:r>
              <a:rPr lang="en">
                <a:latin typeface="Lato"/>
                <a:ea typeface="Lato"/>
                <a:cs typeface="Lato"/>
                <a:sym typeface="Lato"/>
              </a:rPr>
              <a:t> the input vector from the weight vector</a:t>
            </a:r>
            <a:endParaRPr>
              <a:latin typeface="Lato"/>
              <a:ea typeface="Lato"/>
              <a:cs typeface="Lato"/>
              <a:sym typeface="Lato"/>
            </a:endParaRPr>
          </a:p>
        </p:txBody>
      </p:sp>
      <p:pic>
        <p:nvPicPr>
          <p:cNvPr id="263" name="Google Shape;263;p42"/>
          <p:cNvPicPr preferRelativeResize="0"/>
          <p:nvPr/>
        </p:nvPicPr>
        <p:blipFill>
          <a:blip r:embed="rId3">
            <a:alphaModFix/>
          </a:blip>
          <a:stretch>
            <a:fillRect/>
          </a:stretch>
        </p:blipFill>
        <p:spPr>
          <a:xfrm>
            <a:off x="3313275" y="2058275"/>
            <a:ext cx="5408575" cy="1734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code (</a:t>
            </a:r>
            <a:r>
              <a:rPr lang="en" u="sng">
                <a:solidFill>
                  <a:schemeClr val="hlink"/>
                </a:solidFill>
                <a:hlinkClick r:id="rId3"/>
              </a:rPr>
              <a:t>link</a:t>
            </a:r>
            <a:r>
              <a:rPr lang="en"/>
              <a:t>)</a:t>
            </a:r>
            <a:endParaRPr/>
          </a:p>
        </p:txBody>
      </p:sp>
      <p:pic>
        <p:nvPicPr>
          <p:cNvPr id="269" name="Google Shape;269;p43"/>
          <p:cNvPicPr preferRelativeResize="0"/>
          <p:nvPr/>
        </p:nvPicPr>
        <p:blipFill>
          <a:blip r:embed="rId4">
            <a:alphaModFix/>
          </a:blip>
          <a:stretch>
            <a:fillRect/>
          </a:stretch>
        </p:blipFill>
        <p:spPr>
          <a:xfrm>
            <a:off x="1365000" y="1211350"/>
            <a:ext cx="6048375" cy="3467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Networks</a:t>
            </a:r>
            <a:endParaRPr/>
          </a:p>
        </p:txBody>
      </p:sp>
      <p:sp>
        <p:nvSpPr>
          <p:cNvPr id="275" name="Google Shape;275;p44"/>
          <p:cNvSpPr txBox="1"/>
          <p:nvPr/>
        </p:nvSpPr>
        <p:spPr>
          <a:xfrm>
            <a:off x="2591725" y="1483900"/>
            <a:ext cx="5052600" cy="2727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Lato"/>
              <a:buChar char="●"/>
            </a:pPr>
            <a:r>
              <a:rPr lang="en" sz="2400">
                <a:latin typeface="Lato"/>
                <a:ea typeface="Lato"/>
                <a:cs typeface="Lato"/>
                <a:sym typeface="Lato"/>
              </a:rPr>
              <a:t>Topology</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en" sz="2400">
                <a:latin typeface="Lato"/>
                <a:ea typeface="Lato"/>
                <a:cs typeface="Lato"/>
                <a:sym typeface="Lato"/>
              </a:rPr>
              <a:t>Activation Functions</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en" sz="2400">
                <a:latin typeface="Lato"/>
                <a:ea typeface="Lato"/>
                <a:cs typeface="Lato"/>
                <a:sym typeface="Lato"/>
              </a:rPr>
              <a:t>Loss</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en" sz="2400">
                <a:latin typeface="Lato"/>
                <a:ea typeface="Lato"/>
                <a:cs typeface="Lato"/>
                <a:sym typeface="Lato"/>
              </a:rPr>
              <a:t>Optimizer</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en" sz="2400">
                <a:latin typeface="Lato"/>
                <a:ea typeface="Lato"/>
                <a:cs typeface="Lato"/>
                <a:sym typeface="Lato"/>
              </a:rPr>
              <a:t>Back-propagation</a:t>
            </a:r>
            <a:endParaRPr sz="2400">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1411200" y="600700"/>
            <a:ext cx="63216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Input - Hidden Layers - Output</a:t>
            </a:r>
            <a:endParaRPr/>
          </a:p>
        </p:txBody>
      </p:sp>
      <p:pic>
        <p:nvPicPr>
          <p:cNvPr id="281" name="Google Shape;281;p45"/>
          <p:cNvPicPr preferRelativeResize="0"/>
          <p:nvPr/>
        </p:nvPicPr>
        <p:blipFill rotWithShape="1">
          <a:blip r:embed="rId3">
            <a:alphaModFix/>
          </a:blip>
          <a:srcRect b="0" l="0" r="0" t="3892"/>
          <a:stretch/>
        </p:blipFill>
        <p:spPr>
          <a:xfrm>
            <a:off x="275975" y="1584425"/>
            <a:ext cx="4038600" cy="2599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1998425" y="575950"/>
            <a:ext cx="67233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 with one layer and one unit (AKA linear regression)</a:t>
            </a:r>
            <a:endParaRPr/>
          </a:p>
        </p:txBody>
      </p:sp>
      <p:pic>
        <p:nvPicPr>
          <p:cNvPr id="287" name="Google Shape;287;p46"/>
          <p:cNvPicPr preferRelativeResize="0"/>
          <p:nvPr/>
        </p:nvPicPr>
        <p:blipFill>
          <a:blip r:embed="rId3">
            <a:alphaModFix/>
          </a:blip>
          <a:stretch>
            <a:fillRect/>
          </a:stretch>
        </p:blipFill>
        <p:spPr>
          <a:xfrm>
            <a:off x="609338" y="2056500"/>
            <a:ext cx="7925326" cy="2305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1868175" y="4955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Multivariate Linear Regression</a:t>
            </a:r>
            <a:endParaRPr/>
          </a:p>
          <a:p>
            <a:pPr indent="0" lvl="0" marL="0" rtl="0" algn="l">
              <a:spcBef>
                <a:spcPts val="0"/>
              </a:spcBef>
              <a:spcAft>
                <a:spcPts val="0"/>
              </a:spcAft>
              <a:buNone/>
            </a:pPr>
            <a:r>
              <a:rPr lang="en"/>
              <a:t>(Nothing New Here?)</a:t>
            </a:r>
            <a:endParaRPr/>
          </a:p>
        </p:txBody>
      </p:sp>
      <p:pic>
        <p:nvPicPr>
          <p:cNvPr id="293" name="Google Shape;293;p47"/>
          <p:cNvPicPr preferRelativeResize="0"/>
          <p:nvPr/>
        </p:nvPicPr>
        <p:blipFill>
          <a:blip r:embed="rId3">
            <a:alphaModFix/>
          </a:blip>
          <a:stretch>
            <a:fillRect/>
          </a:stretch>
        </p:blipFill>
        <p:spPr>
          <a:xfrm>
            <a:off x="1252750" y="1588101"/>
            <a:ext cx="6638499" cy="3080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1411200" y="22540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About Logistic Regression?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1008550" y="365600"/>
            <a:ext cx="7527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add a sigmoid and now we have Logistic Regression (binary output)</a:t>
            </a:r>
            <a:endParaRPr/>
          </a:p>
        </p:txBody>
      </p:sp>
      <p:pic>
        <p:nvPicPr>
          <p:cNvPr id="304" name="Google Shape;304;p49"/>
          <p:cNvPicPr preferRelativeResize="0"/>
          <p:nvPr/>
        </p:nvPicPr>
        <p:blipFill>
          <a:blip r:embed="rId3">
            <a:alphaModFix/>
          </a:blip>
          <a:stretch>
            <a:fillRect/>
          </a:stretch>
        </p:blipFill>
        <p:spPr>
          <a:xfrm>
            <a:off x="152400" y="1363750"/>
            <a:ext cx="8839201" cy="339443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Unit</a:t>
            </a:r>
            <a:endParaRPr/>
          </a:p>
        </p:txBody>
      </p:sp>
      <p:pic>
        <p:nvPicPr>
          <p:cNvPr id="310" name="Google Shape;310;p50"/>
          <p:cNvPicPr preferRelativeResize="0"/>
          <p:nvPr/>
        </p:nvPicPr>
        <p:blipFill>
          <a:blip r:embed="rId3">
            <a:alphaModFix/>
          </a:blip>
          <a:stretch>
            <a:fillRect/>
          </a:stretch>
        </p:blipFill>
        <p:spPr>
          <a:xfrm>
            <a:off x="1432175" y="1595775"/>
            <a:ext cx="6279651" cy="2790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Layer</a:t>
            </a:r>
            <a:endParaRPr/>
          </a:p>
        </p:txBody>
      </p:sp>
      <p:pic>
        <p:nvPicPr>
          <p:cNvPr id="316" name="Google Shape;316;p51"/>
          <p:cNvPicPr preferRelativeResize="0"/>
          <p:nvPr/>
        </p:nvPicPr>
        <p:blipFill>
          <a:blip r:embed="rId3">
            <a:alphaModFix/>
          </a:blip>
          <a:stretch>
            <a:fillRect/>
          </a:stretch>
        </p:blipFill>
        <p:spPr>
          <a:xfrm>
            <a:off x="2688950" y="1211350"/>
            <a:ext cx="3000378" cy="3888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Recognition and Caption</a:t>
            </a:r>
            <a:endParaRPr/>
          </a:p>
        </p:txBody>
      </p:sp>
      <p:pic>
        <p:nvPicPr>
          <p:cNvPr id="93" name="Google Shape;93;p16"/>
          <p:cNvPicPr preferRelativeResize="0"/>
          <p:nvPr/>
        </p:nvPicPr>
        <p:blipFill>
          <a:blip r:embed="rId3">
            <a:alphaModFix/>
          </a:blip>
          <a:stretch>
            <a:fillRect/>
          </a:stretch>
        </p:blipFill>
        <p:spPr>
          <a:xfrm>
            <a:off x="350375" y="1259375"/>
            <a:ext cx="4085549" cy="3338800"/>
          </a:xfrm>
          <a:prstGeom prst="rect">
            <a:avLst/>
          </a:prstGeom>
          <a:noFill/>
          <a:ln>
            <a:noFill/>
          </a:ln>
        </p:spPr>
      </p:pic>
      <p:pic>
        <p:nvPicPr>
          <p:cNvPr id="94" name="Google Shape;94;p16"/>
          <p:cNvPicPr preferRelativeResize="0"/>
          <p:nvPr/>
        </p:nvPicPr>
        <p:blipFill>
          <a:blip r:embed="rId4">
            <a:alphaModFix/>
          </a:blip>
          <a:stretch>
            <a:fillRect/>
          </a:stretch>
        </p:blipFill>
        <p:spPr>
          <a:xfrm>
            <a:off x="4571999" y="1493675"/>
            <a:ext cx="4403275" cy="254564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Multiple Layer</a:t>
            </a:r>
            <a:endParaRPr/>
          </a:p>
        </p:txBody>
      </p:sp>
      <p:pic>
        <p:nvPicPr>
          <p:cNvPr id="322" name="Google Shape;322;p52"/>
          <p:cNvPicPr preferRelativeResize="0"/>
          <p:nvPr/>
        </p:nvPicPr>
        <p:blipFill>
          <a:blip r:embed="rId3">
            <a:alphaModFix/>
          </a:blip>
          <a:stretch>
            <a:fillRect/>
          </a:stretch>
        </p:blipFill>
        <p:spPr>
          <a:xfrm>
            <a:off x="2410100" y="1257413"/>
            <a:ext cx="4209374" cy="3679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so on...</a:t>
            </a:r>
            <a:endParaRPr/>
          </a:p>
        </p:txBody>
      </p:sp>
      <p:sp>
        <p:nvSpPr>
          <p:cNvPr id="328" name="Google Shape;328;p53"/>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9" name="Google Shape;329;p53"/>
          <p:cNvPicPr preferRelativeResize="0"/>
          <p:nvPr/>
        </p:nvPicPr>
        <p:blipFill>
          <a:blip r:embed="rId3">
            <a:alphaModFix/>
          </a:blip>
          <a:stretch>
            <a:fillRect/>
          </a:stretch>
        </p:blipFill>
        <p:spPr>
          <a:xfrm>
            <a:off x="211075" y="1199802"/>
            <a:ext cx="8721849" cy="379434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4"/>
          <p:cNvSpPr txBox="1"/>
          <p:nvPr>
            <p:ph type="title"/>
          </p:nvPr>
        </p:nvSpPr>
        <p:spPr>
          <a:xfrm>
            <a:off x="717775" y="575950"/>
            <a:ext cx="80040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node in each layer is fully connected</a:t>
            </a:r>
            <a:endParaRPr/>
          </a:p>
        </p:txBody>
      </p:sp>
      <p:pic>
        <p:nvPicPr>
          <p:cNvPr id="335" name="Google Shape;335;p54"/>
          <p:cNvPicPr preferRelativeResize="0"/>
          <p:nvPr/>
        </p:nvPicPr>
        <p:blipFill>
          <a:blip r:embed="rId3">
            <a:alphaModFix/>
          </a:blip>
          <a:stretch>
            <a:fillRect/>
          </a:stretch>
        </p:blipFill>
        <p:spPr>
          <a:xfrm>
            <a:off x="389378" y="1260537"/>
            <a:ext cx="5783875" cy="3799076"/>
          </a:xfrm>
          <a:prstGeom prst="rect">
            <a:avLst/>
          </a:prstGeom>
          <a:noFill/>
          <a:ln>
            <a:noFill/>
          </a:ln>
        </p:spPr>
      </p:pic>
      <p:sp>
        <p:nvSpPr>
          <p:cNvPr id="336" name="Google Shape;336;p54"/>
          <p:cNvSpPr txBox="1"/>
          <p:nvPr/>
        </p:nvSpPr>
        <p:spPr>
          <a:xfrm>
            <a:off x="6456300" y="1260525"/>
            <a:ext cx="2009700" cy="12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Just one big f(x)=y</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Takes inputs from a feature space and maps onto a target space. Same as all ML models</a:t>
            </a:r>
            <a:endParaRPr>
              <a:latin typeface="Lato"/>
              <a:ea typeface="Lato"/>
              <a:cs typeface="Lato"/>
              <a:sym typeface="Lato"/>
            </a:endParaRPr>
          </a:p>
        </p:txBody>
      </p:sp>
      <p:sp>
        <p:nvSpPr>
          <p:cNvPr id="337" name="Google Shape;337;p54"/>
          <p:cNvSpPr txBox="1"/>
          <p:nvPr/>
        </p:nvSpPr>
        <p:spPr>
          <a:xfrm>
            <a:off x="6519125" y="2431525"/>
            <a:ext cx="2022300" cy="1457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AutoNum type="arabicPeriod"/>
            </a:pPr>
            <a:r>
              <a:rPr lang="en">
                <a:latin typeface="Lato"/>
                <a:ea typeface="Lato"/>
                <a:cs typeface="Lato"/>
                <a:sym typeface="Lato"/>
              </a:rPr>
              <a:t>Multiply previous layer output by weights</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Deform them with a nonlinearity</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Pass transformed values along to next layer</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And so on</a:t>
            </a:r>
            <a:endParaRPr>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Activation Functions</a:t>
            </a:r>
            <a:endParaRPr/>
          </a:p>
        </p:txBody>
      </p:sp>
      <p:sp>
        <p:nvSpPr>
          <p:cNvPr id="343" name="Google Shape;343;p55"/>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Defines the output of the node or neuron. This output is used as input for the next node</a:t>
            </a:r>
            <a:endParaRPr/>
          </a:p>
          <a:p>
            <a:pPr indent="0" lvl="0" marL="0" rtl="0" algn="l">
              <a:spcBef>
                <a:spcPts val="1600"/>
              </a:spcBef>
              <a:spcAft>
                <a:spcPts val="0"/>
              </a:spcAft>
              <a:buNone/>
            </a:pPr>
            <a:r>
              <a:rPr lang="en"/>
              <a:t>It maps the resulting values into the desired range using a simple function</a:t>
            </a:r>
            <a:endParaRPr/>
          </a:p>
          <a:p>
            <a:pPr indent="0" lvl="0" marL="0" rtl="0" algn="l">
              <a:spcBef>
                <a:spcPts val="160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descr="Image result for activation function" id="348" name="Google Shape;348;p56"/>
          <p:cNvPicPr preferRelativeResize="0"/>
          <p:nvPr/>
        </p:nvPicPr>
        <p:blipFill>
          <a:blip r:embed="rId3">
            <a:alphaModFix/>
          </a:blip>
          <a:stretch>
            <a:fillRect/>
          </a:stretch>
        </p:blipFill>
        <p:spPr>
          <a:xfrm>
            <a:off x="1272663" y="0"/>
            <a:ext cx="6598666"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one should we choose?</a:t>
            </a:r>
            <a:endParaRPr/>
          </a:p>
        </p:txBody>
      </p:sp>
      <p:sp>
        <p:nvSpPr>
          <p:cNvPr id="354" name="Google Shape;354;p57"/>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popular</a:t>
            </a:r>
            <a:endParaRPr/>
          </a:p>
          <a:p>
            <a:pPr indent="-342900" lvl="0" marL="457200" rtl="0" algn="l">
              <a:spcBef>
                <a:spcPts val="1600"/>
              </a:spcBef>
              <a:spcAft>
                <a:spcPts val="0"/>
              </a:spcAft>
              <a:buSzPts val="1800"/>
              <a:buAutoNum type="arabicPeriod"/>
            </a:pPr>
            <a:r>
              <a:rPr lang="en"/>
              <a:t>Sigmoid or logistic</a:t>
            </a:r>
            <a:endParaRPr/>
          </a:p>
          <a:p>
            <a:pPr indent="-342900" lvl="0" marL="457200" rtl="0" algn="l">
              <a:spcBef>
                <a:spcPts val="0"/>
              </a:spcBef>
              <a:spcAft>
                <a:spcPts val="0"/>
              </a:spcAft>
              <a:buSzPts val="1800"/>
              <a:buAutoNum type="arabicPeriod"/>
            </a:pPr>
            <a:r>
              <a:rPr lang="en"/>
              <a:t>Tanh - hyperbolic tangent</a:t>
            </a:r>
            <a:endParaRPr/>
          </a:p>
          <a:p>
            <a:pPr indent="-342900" lvl="0" marL="457200" rtl="0" algn="l">
              <a:spcBef>
                <a:spcPts val="0"/>
              </a:spcBef>
              <a:spcAft>
                <a:spcPts val="0"/>
              </a:spcAft>
              <a:buSzPts val="1800"/>
              <a:buAutoNum type="arabicPeriod"/>
            </a:pPr>
            <a:r>
              <a:rPr lang="en"/>
              <a:t>ReLu - Rectified Linear Unit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Sigmoid</a:t>
            </a:r>
            <a:endParaRPr/>
          </a:p>
        </p:txBody>
      </p:sp>
      <p:sp>
        <p:nvSpPr>
          <p:cNvPr id="360" name="Google Shape;360;p58"/>
          <p:cNvSpPr txBox="1"/>
          <p:nvPr>
            <p:ph idx="1" type="body"/>
          </p:nvPr>
        </p:nvSpPr>
        <p:spPr>
          <a:xfrm>
            <a:off x="5224750" y="575250"/>
            <a:ext cx="3749400" cy="39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looks like the step function, but allows us to take into account small changes.</a:t>
            </a:r>
            <a:endParaRPr/>
          </a:p>
          <a:p>
            <a:pPr indent="0" lvl="0" marL="0" rtl="0" algn="l">
              <a:spcBef>
                <a:spcPts val="1600"/>
              </a:spcBef>
              <a:spcAft>
                <a:spcPts val="0"/>
              </a:spcAft>
              <a:buNone/>
            </a:pPr>
            <a:r>
              <a:rPr lang="en"/>
              <a:t>The original NN cost function</a:t>
            </a:r>
            <a:endParaRPr/>
          </a:p>
          <a:p>
            <a:pPr indent="-342900" lvl="0" marL="457200" rtl="0" algn="l">
              <a:spcBef>
                <a:spcPts val="1600"/>
              </a:spcBef>
              <a:spcAft>
                <a:spcPts val="0"/>
              </a:spcAft>
              <a:buSzPts val="1800"/>
              <a:buAutoNum type="arabicPeriod"/>
            </a:pPr>
            <a:r>
              <a:rPr lang="en" u="sng">
                <a:solidFill>
                  <a:schemeClr val="hlink"/>
                </a:solidFill>
                <a:hlinkClick r:id="rId3"/>
              </a:rPr>
              <a:t>Vanishing Gradient</a:t>
            </a:r>
            <a:r>
              <a:rPr lang="en"/>
              <a:t>, (degrading derivative) derivatives are too small</a:t>
            </a:r>
            <a:endParaRPr/>
          </a:p>
          <a:p>
            <a:pPr indent="-342900" lvl="0" marL="457200" rtl="0" algn="l">
              <a:spcBef>
                <a:spcPts val="0"/>
              </a:spcBef>
              <a:spcAft>
                <a:spcPts val="0"/>
              </a:spcAft>
              <a:buSzPts val="1800"/>
              <a:buAutoNum type="arabicPeriod"/>
            </a:pPr>
            <a:r>
              <a:rPr lang="en"/>
              <a:t>Requires initialization</a:t>
            </a:r>
            <a:endParaRPr/>
          </a:p>
          <a:p>
            <a:pPr indent="-342900" lvl="0" marL="457200" rtl="0" algn="l">
              <a:spcBef>
                <a:spcPts val="0"/>
              </a:spcBef>
              <a:spcAft>
                <a:spcPts val="0"/>
              </a:spcAft>
              <a:buSzPts val="1800"/>
              <a:buAutoNum type="arabicPeriod"/>
            </a:pPr>
            <a:r>
              <a:rPr lang="en"/>
              <a:t>Doesn’t work in large networks</a:t>
            </a:r>
            <a:endParaRPr/>
          </a:p>
          <a:p>
            <a:pPr indent="-342900" lvl="0" marL="457200" rtl="0" algn="l">
              <a:spcBef>
                <a:spcPts val="0"/>
              </a:spcBef>
              <a:spcAft>
                <a:spcPts val="0"/>
              </a:spcAft>
              <a:buSzPts val="1800"/>
              <a:buAutoNum type="arabicPeriod"/>
            </a:pPr>
            <a:r>
              <a:rPr lang="en"/>
              <a:t>Saturates and kills gradients</a:t>
            </a:r>
            <a:endParaRPr/>
          </a:p>
          <a:p>
            <a:pPr indent="-342900" lvl="0" marL="457200" rtl="0" algn="l">
              <a:spcBef>
                <a:spcPts val="0"/>
              </a:spcBef>
              <a:spcAft>
                <a:spcPts val="0"/>
              </a:spcAft>
              <a:buSzPts val="1800"/>
              <a:buAutoNum type="arabicPeriod"/>
            </a:pPr>
            <a:r>
              <a:rPr lang="en"/>
              <a:t>Slow convergence</a:t>
            </a:r>
            <a:endParaRPr/>
          </a:p>
        </p:txBody>
      </p:sp>
      <p:pic>
        <p:nvPicPr>
          <p:cNvPr descr="Recurrent neural network and LSTM tutorial - sigmoid gradient" id="361" name="Google Shape;361;p58"/>
          <p:cNvPicPr preferRelativeResize="0"/>
          <p:nvPr/>
        </p:nvPicPr>
        <p:blipFill>
          <a:blip r:embed="rId4">
            <a:alphaModFix/>
          </a:blip>
          <a:stretch>
            <a:fillRect/>
          </a:stretch>
        </p:blipFill>
        <p:spPr>
          <a:xfrm>
            <a:off x="96700" y="1211350"/>
            <a:ext cx="4940300" cy="3378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ReLu</a:t>
            </a:r>
            <a:endParaRPr/>
          </a:p>
        </p:txBody>
      </p:sp>
      <p:pic>
        <p:nvPicPr>
          <p:cNvPr descr="ReLU activation - vanishing gradient problem and TensorFlow" id="367" name="Google Shape;367;p59"/>
          <p:cNvPicPr preferRelativeResize="0"/>
          <p:nvPr/>
        </p:nvPicPr>
        <p:blipFill>
          <a:blip r:embed="rId3">
            <a:alphaModFix/>
          </a:blip>
          <a:stretch>
            <a:fillRect/>
          </a:stretch>
        </p:blipFill>
        <p:spPr>
          <a:xfrm>
            <a:off x="278575" y="1285000"/>
            <a:ext cx="4826000" cy="3378200"/>
          </a:xfrm>
          <a:prstGeom prst="rect">
            <a:avLst/>
          </a:prstGeom>
          <a:noFill/>
          <a:ln>
            <a:noFill/>
          </a:ln>
        </p:spPr>
      </p:pic>
      <p:sp>
        <p:nvSpPr>
          <p:cNvPr id="368" name="Google Shape;368;p59"/>
          <p:cNvSpPr txBox="1"/>
          <p:nvPr>
            <p:ph idx="1" type="body"/>
          </p:nvPr>
        </p:nvSpPr>
        <p:spPr>
          <a:xfrm>
            <a:off x="5224750" y="637075"/>
            <a:ext cx="3795000" cy="39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Rectified Linear Unit</a:t>
            </a:r>
            <a:endParaRPr/>
          </a:p>
          <a:p>
            <a:pPr indent="0" lvl="0" marL="0" rtl="0" algn="l">
              <a:spcBef>
                <a:spcPts val="1600"/>
              </a:spcBef>
              <a:spcAft>
                <a:spcPts val="0"/>
              </a:spcAft>
              <a:buNone/>
            </a:pPr>
            <a:r>
              <a:rPr lang="en"/>
              <a:t>Max(0,x)</a:t>
            </a:r>
            <a:endParaRPr/>
          </a:p>
          <a:p>
            <a:pPr indent="0" lvl="0" marL="0" rtl="0" algn="l">
              <a:spcBef>
                <a:spcPts val="1600"/>
              </a:spcBef>
              <a:spcAft>
                <a:spcPts val="0"/>
              </a:spcAft>
              <a:buNone/>
            </a:pPr>
            <a:r>
              <a:rPr lang="en"/>
              <a:t>Most popular AF</a:t>
            </a:r>
            <a:endParaRPr/>
          </a:p>
          <a:p>
            <a:pPr indent="-342900" lvl="0" marL="457200" rtl="0" algn="l">
              <a:spcBef>
                <a:spcPts val="1600"/>
              </a:spcBef>
              <a:spcAft>
                <a:spcPts val="0"/>
              </a:spcAft>
              <a:buSzPts val="1800"/>
              <a:buAutoNum type="arabicPeriod"/>
            </a:pPr>
            <a:r>
              <a:rPr lang="en"/>
              <a:t>Very simple and fast to calculate while staying non-linear</a:t>
            </a:r>
            <a:endParaRPr/>
          </a:p>
          <a:p>
            <a:pPr indent="-342900" lvl="0" marL="457200" rtl="0" algn="l">
              <a:spcBef>
                <a:spcPts val="0"/>
              </a:spcBef>
              <a:spcAft>
                <a:spcPts val="0"/>
              </a:spcAft>
              <a:buSzPts val="1800"/>
              <a:buAutoNum type="arabicPeriod"/>
            </a:pPr>
            <a:r>
              <a:rPr lang="en"/>
              <a:t>Derivative is fast to calculate and doesn’t degrade</a:t>
            </a:r>
            <a:endParaRPr/>
          </a:p>
          <a:p>
            <a:pPr indent="-342900" lvl="0" marL="457200" rtl="0" algn="l">
              <a:spcBef>
                <a:spcPts val="0"/>
              </a:spcBef>
              <a:spcAft>
                <a:spcPts val="0"/>
              </a:spcAft>
              <a:buSzPts val="1800"/>
              <a:buAutoNum type="arabicPeriod"/>
            </a:pPr>
            <a:r>
              <a:rPr lang="en"/>
              <a:t>Can sometimes “kill” neurons when always 0 derivatives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6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Tanh</a:t>
            </a:r>
            <a:endParaRPr/>
          </a:p>
        </p:txBody>
      </p:sp>
      <p:sp>
        <p:nvSpPr>
          <p:cNvPr id="374" name="Google Shape;374;p60"/>
          <p:cNvSpPr txBox="1"/>
          <p:nvPr>
            <p:ph idx="1" type="body"/>
          </p:nvPr>
        </p:nvSpPr>
        <p:spPr>
          <a:xfrm>
            <a:off x="4524125" y="1595775"/>
            <a:ext cx="42075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Similar in most ways to the sigmoid</a:t>
            </a:r>
            <a:endParaRPr/>
          </a:p>
          <a:p>
            <a:pPr indent="-342900" lvl="0" marL="457200" rtl="0" algn="l">
              <a:spcBef>
                <a:spcPts val="0"/>
              </a:spcBef>
              <a:spcAft>
                <a:spcPts val="0"/>
              </a:spcAft>
              <a:buSzPts val="1800"/>
              <a:buChar char="●"/>
            </a:pPr>
            <a:r>
              <a:rPr lang="en"/>
              <a:t>But is zero-centered, so easier to optimize</a:t>
            </a:r>
            <a:endParaRPr/>
          </a:p>
          <a:p>
            <a:pPr indent="-342900" lvl="0" marL="457200" rtl="0" algn="l">
              <a:spcBef>
                <a:spcPts val="0"/>
              </a:spcBef>
              <a:spcAft>
                <a:spcPts val="0"/>
              </a:spcAft>
              <a:buSzPts val="1800"/>
              <a:buChar char="●"/>
            </a:pPr>
            <a:r>
              <a:rPr lang="en"/>
              <a:t>But still suffers from ...</a:t>
            </a:r>
            <a:endParaRPr/>
          </a:p>
        </p:txBody>
      </p:sp>
      <p:pic>
        <p:nvPicPr>
          <p:cNvPr descr="Image result for tanh and derivative" id="375" name="Google Shape;375;p60"/>
          <p:cNvPicPr preferRelativeResize="0"/>
          <p:nvPr/>
        </p:nvPicPr>
        <p:blipFill rotWithShape="1">
          <a:blip r:embed="rId3">
            <a:alphaModFix/>
          </a:blip>
          <a:srcRect b="0" l="8451" r="6434" t="0"/>
          <a:stretch/>
        </p:blipFill>
        <p:spPr>
          <a:xfrm>
            <a:off x="193350" y="1637675"/>
            <a:ext cx="4178151" cy="2728975"/>
          </a:xfrm>
          <a:prstGeom prst="rect">
            <a:avLst/>
          </a:prstGeom>
          <a:noFill/>
          <a:ln>
            <a:noFill/>
          </a:ln>
        </p:spPr>
      </p:pic>
      <p:pic>
        <p:nvPicPr>
          <p:cNvPr id="376" name="Google Shape;376;p60"/>
          <p:cNvPicPr preferRelativeResize="0"/>
          <p:nvPr/>
        </p:nvPicPr>
        <p:blipFill>
          <a:blip r:embed="rId4">
            <a:alphaModFix/>
          </a:blip>
          <a:stretch>
            <a:fillRect/>
          </a:stretch>
        </p:blipFill>
        <p:spPr>
          <a:xfrm>
            <a:off x="4371497" y="598847"/>
            <a:ext cx="3954850" cy="785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6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Loss/Cost</a:t>
            </a:r>
            <a:endParaRPr/>
          </a:p>
        </p:txBody>
      </p:sp>
      <p:sp>
        <p:nvSpPr>
          <p:cNvPr id="382" name="Google Shape;382;p61"/>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How far off we are from the expected value, How wrong is my neural network (or my model in general)?</a:t>
            </a:r>
            <a:endParaRPr/>
          </a:p>
          <a:p>
            <a:pPr indent="-342900" lvl="0" marL="457200" rtl="0" algn="l">
              <a:spcBef>
                <a:spcPts val="0"/>
              </a:spcBef>
              <a:spcAft>
                <a:spcPts val="0"/>
              </a:spcAft>
              <a:buSzPts val="1800"/>
              <a:buChar char="●"/>
            </a:pPr>
            <a:r>
              <a:rPr lang="en"/>
              <a:t>What are some examples of loss functions?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Machine Translation</a:t>
            </a:r>
            <a:endParaRPr/>
          </a:p>
        </p:txBody>
      </p:sp>
      <p:pic>
        <p:nvPicPr>
          <p:cNvPr id="100" name="Google Shape;100;p17"/>
          <p:cNvPicPr preferRelativeResize="0"/>
          <p:nvPr/>
        </p:nvPicPr>
        <p:blipFill>
          <a:blip r:embed="rId3">
            <a:alphaModFix/>
          </a:blip>
          <a:stretch>
            <a:fillRect/>
          </a:stretch>
        </p:blipFill>
        <p:spPr>
          <a:xfrm>
            <a:off x="118200" y="1751075"/>
            <a:ext cx="5326250" cy="2409825"/>
          </a:xfrm>
          <a:prstGeom prst="rect">
            <a:avLst/>
          </a:prstGeom>
          <a:noFill/>
          <a:ln>
            <a:noFill/>
          </a:ln>
        </p:spPr>
      </p:pic>
      <p:pic>
        <p:nvPicPr>
          <p:cNvPr id="101" name="Google Shape;101;p17"/>
          <p:cNvPicPr preferRelativeResize="0"/>
          <p:nvPr/>
        </p:nvPicPr>
        <p:blipFill>
          <a:blip r:embed="rId4">
            <a:alphaModFix/>
          </a:blip>
          <a:stretch>
            <a:fillRect/>
          </a:stretch>
        </p:blipFill>
        <p:spPr>
          <a:xfrm>
            <a:off x="5603025" y="1211350"/>
            <a:ext cx="3086100" cy="33432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Loss</a:t>
            </a:r>
            <a:endParaRPr/>
          </a:p>
        </p:txBody>
      </p:sp>
      <p:sp>
        <p:nvSpPr>
          <p:cNvPr id="388" name="Google Shape;388;p62"/>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Mean Square Error - Regression problems: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Categorical Cross Entropy - Classification problems:</a:t>
            </a:r>
            <a:endParaRPr/>
          </a:p>
        </p:txBody>
      </p:sp>
      <p:pic>
        <p:nvPicPr>
          <p:cNvPr id="389" name="Google Shape;389;p62"/>
          <p:cNvPicPr preferRelativeResize="0"/>
          <p:nvPr/>
        </p:nvPicPr>
        <p:blipFill>
          <a:blip r:embed="rId3">
            <a:alphaModFix/>
          </a:blip>
          <a:stretch>
            <a:fillRect/>
          </a:stretch>
        </p:blipFill>
        <p:spPr>
          <a:xfrm>
            <a:off x="3963875" y="1955675"/>
            <a:ext cx="2094000" cy="777775"/>
          </a:xfrm>
          <a:prstGeom prst="rect">
            <a:avLst/>
          </a:prstGeom>
          <a:noFill/>
          <a:ln>
            <a:noFill/>
          </a:ln>
        </p:spPr>
      </p:pic>
      <p:pic>
        <p:nvPicPr>
          <p:cNvPr id="390" name="Google Shape;390;p62"/>
          <p:cNvPicPr preferRelativeResize="0"/>
          <p:nvPr/>
        </p:nvPicPr>
        <p:blipFill>
          <a:blip r:embed="rId4">
            <a:alphaModFix/>
          </a:blip>
          <a:stretch>
            <a:fillRect/>
          </a:stretch>
        </p:blipFill>
        <p:spPr>
          <a:xfrm>
            <a:off x="2826763" y="3248405"/>
            <a:ext cx="4775225" cy="9020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63"/>
          <p:cNvSpPr txBox="1"/>
          <p:nvPr>
            <p:ph type="title"/>
          </p:nvPr>
        </p:nvSpPr>
        <p:spPr>
          <a:xfrm>
            <a:off x="111700" y="4198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 Functions</a:t>
            </a:r>
            <a:endParaRPr/>
          </a:p>
        </p:txBody>
      </p:sp>
      <p:pic>
        <p:nvPicPr>
          <p:cNvPr id="396" name="Google Shape;396;p63"/>
          <p:cNvPicPr preferRelativeResize="0"/>
          <p:nvPr/>
        </p:nvPicPr>
        <p:blipFill>
          <a:blip r:embed="rId3">
            <a:alphaModFix/>
          </a:blip>
          <a:stretch>
            <a:fillRect/>
          </a:stretch>
        </p:blipFill>
        <p:spPr>
          <a:xfrm>
            <a:off x="2064450" y="999700"/>
            <a:ext cx="6775148" cy="40936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Optimizer - Backpropagation</a:t>
            </a:r>
            <a:endParaRPr/>
          </a:p>
        </p:txBody>
      </p:sp>
      <p:pic>
        <p:nvPicPr>
          <p:cNvPr id="402" name="Google Shape;402;p64"/>
          <p:cNvPicPr preferRelativeResize="0"/>
          <p:nvPr/>
        </p:nvPicPr>
        <p:blipFill>
          <a:blip r:embed="rId3">
            <a:alphaModFix/>
          </a:blip>
          <a:stretch>
            <a:fillRect/>
          </a:stretch>
        </p:blipFill>
        <p:spPr>
          <a:xfrm>
            <a:off x="2023900" y="1489375"/>
            <a:ext cx="1905000" cy="2857500"/>
          </a:xfrm>
          <a:prstGeom prst="rect">
            <a:avLst/>
          </a:prstGeom>
          <a:noFill/>
          <a:ln>
            <a:noFill/>
          </a:ln>
        </p:spPr>
      </p:pic>
      <p:pic>
        <p:nvPicPr>
          <p:cNvPr id="403" name="Google Shape;403;p64"/>
          <p:cNvPicPr preferRelativeResize="0"/>
          <p:nvPr/>
        </p:nvPicPr>
        <p:blipFill>
          <a:blip r:embed="rId4">
            <a:alphaModFix/>
          </a:blip>
          <a:stretch>
            <a:fillRect/>
          </a:stretch>
        </p:blipFill>
        <p:spPr>
          <a:xfrm>
            <a:off x="4520925" y="1579900"/>
            <a:ext cx="2676450" cy="26764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6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Stochastic Gradient Descent</a:t>
            </a:r>
            <a:endParaRPr/>
          </a:p>
        </p:txBody>
      </p:sp>
      <p:sp>
        <p:nvSpPr>
          <p:cNvPr id="409" name="Google Shape;409;p65"/>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222222"/>
                </a:solidFill>
                <a:highlight>
                  <a:srgbClr val="FFFFFF"/>
                </a:highlight>
                <a:latin typeface="Arial"/>
                <a:ea typeface="Arial"/>
                <a:cs typeface="Arial"/>
                <a:sym typeface="Arial"/>
              </a:rPr>
              <a:t>Stochastic gradient descent</a:t>
            </a:r>
            <a:r>
              <a:rPr lang="en">
                <a:solidFill>
                  <a:srgbClr val="222222"/>
                </a:solidFill>
                <a:highlight>
                  <a:srgbClr val="FFFFFF"/>
                </a:highlight>
                <a:latin typeface="Arial"/>
                <a:ea typeface="Arial"/>
                <a:cs typeface="Arial"/>
                <a:sym typeface="Arial"/>
              </a:rPr>
              <a:t> (often shortened to </a:t>
            </a:r>
            <a:r>
              <a:rPr b="1" lang="en">
                <a:solidFill>
                  <a:srgbClr val="222222"/>
                </a:solidFill>
                <a:highlight>
                  <a:srgbClr val="FFFFFF"/>
                </a:highlight>
                <a:latin typeface="Arial"/>
                <a:ea typeface="Arial"/>
                <a:cs typeface="Arial"/>
                <a:sym typeface="Arial"/>
              </a:rPr>
              <a:t>SGD</a:t>
            </a:r>
            <a:r>
              <a:rPr lang="en">
                <a:solidFill>
                  <a:srgbClr val="222222"/>
                </a:solidFill>
                <a:highlight>
                  <a:srgbClr val="FFFFFF"/>
                </a:highlight>
                <a:latin typeface="Arial"/>
                <a:ea typeface="Arial"/>
                <a:cs typeface="Arial"/>
                <a:sym typeface="Arial"/>
              </a:rPr>
              <a:t>), also known as </a:t>
            </a:r>
            <a:r>
              <a:rPr b="1" lang="en">
                <a:solidFill>
                  <a:srgbClr val="222222"/>
                </a:solidFill>
                <a:highlight>
                  <a:srgbClr val="FFFFFF"/>
                </a:highlight>
                <a:latin typeface="Arial"/>
                <a:ea typeface="Arial"/>
                <a:cs typeface="Arial"/>
                <a:sym typeface="Arial"/>
              </a:rPr>
              <a:t>incremental</a:t>
            </a:r>
            <a:r>
              <a:rPr lang="en">
                <a:solidFill>
                  <a:srgbClr val="222222"/>
                </a:solidFill>
                <a:highlight>
                  <a:srgbClr val="FFFFFF"/>
                </a:highlight>
                <a:latin typeface="Arial"/>
                <a:ea typeface="Arial"/>
                <a:cs typeface="Arial"/>
                <a:sym typeface="Arial"/>
              </a:rPr>
              <a:t> gradient descent, is an </a:t>
            </a:r>
            <a:r>
              <a:rPr lang="en" u="sng">
                <a:solidFill>
                  <a:srgbClr val="0B0080"/>
                </a:solidFill>
                <a:highlight>
                  <a:srgbClr val="FFFFFF"/>
                </a:highlight>
                <a:latin typeface="Arial"/>
                <a:ea typeface="Arial"/>
                <a:cs typeface="Arial"/>
                <a:sym typeface="Arial"/>
                <a:hlinkClick r:id="rId3"/>
              </a:rPr>
              <a:t>iterative method</a:t>
            </a:r>
            <a:r>
              <a:rPr lang="en">
                <a:solidFill>
                  <a:srgbClr val="222222"/>
                </a:solidFill>
                <a:highlight>
                  <a:srgbClr val="FFFFFF"/>
                </a:highlight>
                <a:latin typeface="Arial"/>
                <a:ea typeface="Arial"/>
                <a:cs typeface="Arial"/>
                <a:sym typeface="Arial"/>
              </a:rPr>
              <a:t> for </a:t>
            </a:r>
            <a:r>
              <a:rPr lang="en" u="sng">
                <a:solidFill>
                  <a:srgbClr val="0B0080"/>
                </a:solidFill>
                <a:highlight>
                  <a:srgbClr val="FFFFFF"/>
                </a:highlight>
                <a:latin typeface="Arial"/>
                <a:ea typeface="Arial"/>
                <a:cs typeface="Arial"/>
                <a:sym typeface="Arial"/>
                <a:hlinkClick r:id="rId4"/>
              </a:rPr>
              <a:t>optimizing</a:t>
            </a:r>
            <a:r>
              <a:rPr lang="en">
                <a:solidFill>
                  <a:srgbClr val="222222"/>
                </a:solidFill>
                <a:highlight>
                  <a:srgbClr val="FFFFFF"/>
                </a:highlight>
                <a:latin typeface="Arial"/>
                <a:ea typeface="Arial"/>
                <a:cs typeface="Arial"/>
                <a:sym typeface="Arial"/>
              </a:rPr>
              <a:t> a </a:t>
            </a:r>
            <a:r>
              <a:rPr lang="en" u="sng">
                <a:solidFill>
                  <a:srgbClr val="0B0080"/>
                </a:solidFill>
                <a:highlight>
                  <a:srgbClr val="FFFFFF"/>
                </a:highlight>
                <a:latin typeface="Arial"/>
                <a:ea typeface="Arial"/>
                <a:cs typeface="Arial"/>
                <a:sym typeface="Arial"/>
                <a:hlinkClick r:id="rId5"/>
              </a:rPr>
              <a:t>differentiable</a:t>
            </a:r>
            <a:r>
              <a:rPr lang="en">
                <a:solidFill>
                  <a:srgbClr val="222222"/>
                </a:solidFill>
                <a:highlight>
                  <a:srgbClr val="FFFFFF"/>
                </a:highlight>
                <a:latin typeface="Arial"/>
                <a:ea typeface="Arial"/>
                <a:cs typeface="Arial"/>
                <a:sym typeface="Arial"/>
              </a:rPr>
              <a:t> </a:t>
            </a:r>
            <a:r>
              <a:rPr lang="en" u="sng">
                <a:solidFill>
                  <a:srgbClr val="0B0080"/>
                </a:solidFill>
                <a:highlight>
                  <a:srgbClr val="FFFFFF"/>
                </a:highlight>
                <a:latin typeface="Arial"/>
                <a:ea typeface="Arial"/>
                <a:cs typeface="Arial"/>
                <a:sym typeface="Arial"/>
                <a:hlinkClick r:id="rId6"/>
              </a:rPr>
              <a:t>objective function</a:t>
            </a:r>
            <a:r>
              <a:rPr lang="en">
                <a:solidFill>
                  <a:srgbClr val="222222"/>
                </a:solidFill>
                <a:highlight>
                  <a:srgbClr val="FFFFFF"/>
                </a:highlight>
                <a:latin typeface="Arial"/>
                <a:ea typeface="Arial"/>
                <a:cs typeface="Arial"/>
                <a:sym typeface="Arial"/>
              </a:rPr>
              <a:t>, a </a:t>
            </a:r>
            <a:r>
              <a:rPr lang="en" u="sng">
                <a:solidFill>
                  <a:srgbClr val="0B0080"/>
                </a:solidFill>
                <a:highlight>
                  <a:srgbClr val="FFFFFF"/>
                </a:highlight>
                <a:latin typeface="Arial"/>
                <a:ea typeface="Arial"/>
                <a:cs typeface="Arial"/>
                <a:sym typeface="Arial"/>
                <a:hlinkClick r:id="rId7"/>
              </a:rPr>
              <a:t>stochastic approximation</a:t>
            </a:r>
            <a:r>
              <a:rPr lang="en">
                <a:solidFill>
                  <a:srgbClr val="222222"/>
                </a:solidFill>
                <a:highlight>
                  <a:srgbClr val="FFFFFF"/>
                </a:highlight>
                <a:latin typeface="Arial"/>
                <a:ea typeface="Arial"/>
                <a:cs typeface="Arial"/>
                <a:sym typeface="Arial"/>
              </a:rPr>
              <a:t> of </a:t>
            </a:r>
            <a:r>
              <a:rPr lang="en" u="sng">
                <a:solidFill>
                  <a:srgbClr val="0B0080"/>
                </a:solidFill>
                <a:highlight>
                  <a:srgbClr val="FFFFFF"/>
                </a:highlight>
                <a:latin typeface="Arial"/>
                <a:ea typeface="Arial"/>
                <a:cs typeface="Arial"/>
                <a:sym typeface="Arial"/>
                <a:hlinkClick r:id="rId8"/>
              </a:rPr>
              <a:t>gradient descent</a:t>
            </a:r>
            <a:r>
              <a:rPr lang="en">
                <a:solidFill>
                  <a:srgbClr val="222222"/>
                </a:solidFill>
                <a:highlight>
                  <a:srgbClr val="FFFFFF"/>
                </a:highlight>
                <a:latin typeface="Arial"/>
                <a:ea typeface="Arial"/>
                <a:cs typeface="Arial"/>
                <a:sym typeface="Arial"/>
              </a:rPr>
              <a:t> optimization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GD in 1 dimension</a:t>
            </a:r>
            <a:endParaRPr/>
          </a:p>
        </p:txBody>
      </p:sp>
      <p:pic>
        <p:nvPicPr>
          <p:cNvPr id="415" name="Google Shape;415;p66"/>
          <p:cNvPicPr preferRelativeResize="0"/>
          <p:nvPr/>
        </p:nvPicPr>
        <p:blipFill>
          <a:blip r:embed="rId3">
            <a:alphaModFix/>
          </a:blip>
          <a:stretch>
            <a:fillRect/>
          </a:stretch>
        </p:blipFill>
        <p:spPr>
          <a:xfrm>
            <a:off x="1788975" y="1279575"/>
            <a:ext cx="4624025" cy="362735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7"/>
          <p:cNvSpPr txBox="1"/>
          <p:nvPr>
            <p:ph type="title"/>
          </p:nvPr>
        </p:nvSpPr>
        <p:spPr>
          <a:xfrm>
            <a:off x="2400250" y="49177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Slope of Tangent line and ‘descend’ along that line</a:t>
            </a:r>
            <a:endParaRPr/>
          </a:p>
        </p:txBody>
      </p:sp>
      <p:pic>
        <p:nvPicPr>
          <p:cNvPr id="421" name="Google Shape;421;p67"/>
          <p:cNvPicPr preferRelativeResize="0"/>
          <p:nvPr/>
        </p:nvPicPr>
        <p:blipFill>
          <a:blip r:embed="rId3">
            <a:alphaModFix/>
          </a:blip>
          <a:stretch>
            <a:fillRect/>
          </a:stretch>
        </p:blipFill>
        <p:spPr>
          <a:xfrm>
            <a:off x="660100" y="1516150"/>
            <a:ext cx="5035380" cy="3627351"/>
          </a:xfrm>
          <a:prstGeom prst="rect">
            <a:avLst/>
          </a:prstGeom>
          <a:noFill/>
          <a:ln>
            <a:noFill/>
          </a:ln>
        </p:spPr>
      </p:pic>
      <p:pic>
        <p:nvPicPr>
          <p:cNvPr id="422" name="Google Shape;422;p67"/>
          <p:cNvPicPr preferRelativeResize="0"/>
          <p:nvPr/>
        </p:nvPicPr>
        <p:blipFill>
          <a:blip r:embed="rId4">
            <a:alphaModFix/>
          </a:blip>
          <a:stretch>
            <a:fillRect/>
          </a:stretch>
        </p:blipFill>
        <p:spPr>
          <a:xfrm>
            <a:off x="6276500" y="3808163"/>
            <a:ext cx="2156450" cy="315578"/>
          </a:xfrm>
          <a:prstGeom prst="rect">
            <a:avLst/>
          </a:prstGeom>
          <a:noFill/>
          <a:ln>
            <a:noFill/>
          </a:ln>
        </p:spPr>
      </p:pic>
      <p:sp>
        <p:nvSpPr>
          <p:cNvPr id="423" name="Google Shape;423;p67"/>
          <p:cNvSpPr txBox="1"/>
          <p:nvPr/>
        </p:nvSpPr>
        <p:spPr>
          <a:xfrm>
            <a:off x="5953900" y="1922925"/>
            <a:ext cx="2675400" cy="12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New weight is equal to the old weight subtracted by the slope of the tangent line</a:t>
            </a:r>
            <a:endParaRPr>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6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Until we can descent no longer</a:t>
            </a:r>
            <a:endParaRPr/>
          </a:p>
        </p:txBody>
      </p:sp>
      <p:pic>
        <p:nvPicPr>
          <p:cNvPr id="429" name="Google Shape;429;p68"/>
          <p:cNvPicPr preferRelativeResize="0"/>
          <p:nvPr/>
        </p:nvPicPr>
        <p:blipFill>
          <a:blip r:embed="rId3">
            <a:alphaModFix/>
          </a:blip>
          <a:stretch>
            <a:fillRect/>
          </a:stretch>
        </p:blipFill>
        <p:spPr>
          <a:xfrm>
            <a:off x="1821875" y="1354400"/>
            <a:ext cx="5500247" cy="36273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Partial Derivatives</a:t>
            </a:r>
            <a:endParaRPr/>
          </a:p>
        </p:txBody>
      </p:sp>
      <p:sp>
        <p:nvSpPr>
          <p:cNvPr id="435" name="Google Shape;435;p69"/>
          <p:cNvSpPr txBox="1"/>
          <p:nvPr>
            <p:ph idx="1" type="body"/>
          </p:nvPr>
        </p:nvSpPr>
        <p:spPr>
          <a:xfrm>
            <a:off x="4258229" y="1595775"/>
            <a:ext cx="4473600" cy="29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*assume z is the error dimension</a:t>
            </a:r>
            <a:endParaRPr/>
          </a:p>
          <a:p>
            <a:pPr indent="0" lvl="0" marL="0" rtl="0" algn="l">
              <a:spcBef>
                <a:spcPts val="1600"/>
              </a:spcBef>
              <a:spcAft>
                <a:spcPts val="0"/>
              </a:spcAft>
              <a:buNone/>
            </a:pPr>
            <a:r>
              <a:rPr lang="en"/>
              <a:t>The shorted path down is not necessarily along the x or y dimensions, but rather a combination of both - partial derivative</a:t>
            </a:r>
            <a:endParaRPr/>
          </a:p>
          <a:p>
            <a:pPr indent="0" lvl="0" marL="0" rtl="0" algn="l">
              <a:spcBef>
                <a:spcPts val="1600"/>
              </a:spcBef>
              <a:spcAft>
                <a:spcPts val="1600"/>
              </a:spcAft>
              <a:buNone/>
            </a:pPr>
            <a:r>
              <a:t/>
            </a:r>
            <a:endParaRPr/>
          </a:p>
        </p:txBody>
      </p:sp>
      <p:pic>
        <p:nvPicPr>
          <p:cNvPr descr="Image result for top of mountain derivative" id="436" name="Google Shape;436;p69"/>
          <p:cNvPicPr preferRelativeResize="0"/>
          <p:nvPr/>
        </p:nvPicPr>
        <p:blipFill rotWithShape="1">
          <a:blip r:embed="rId3">
            <a:alphaModFix/>
          </a:blip>
          <a:srcRect b="14908" l="0" r="0" t="0"/>
          <a:stretch/>
        </p:blipFill>
        <p:spPr>
          <a:xfrm>
            <a:off x="125850" y="1372750"/>
            <a:ext cx="3862200" cy="32203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7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Chain Rule</a:t>
            </a:r>
            <a:endParaRPr/>
          </a:p>
        </p:txBody>
      </p:sp>
      <p:pic>
        <p:nvPicPr>
          <p:cNvPr id="442" name="Google Shape;442;p70"/>
          <p:cNvPicPr preferRelativeResize="0"/>
          <p:nvPr/>
        </p:nvPicPr>
        <p:blipFill rotWithShape="1">
          <a:blip r:embed="rId3">
            <a:alphaModFix/>
          </a:blip>
          <a:srcRect b="0" l="36991" r="0" t="0"/>
          <a:stretch/>
        </p:blipFill>
        <p:spPr>
          <a:xfrm>
            <a:off x="3176950" y="1758375"/>
            <a:ext cx="2524650" cy="1780776"/>
          </a:xfrm>
          <a:prstGeom prst="rect">
            <a:avLst/>
          </a:prstGeom>
          <a:noFill/>
          <a:ln>
            <a:noFill/>
          </a:ln>
        </p:spPr>
      </p:pic>
      <p:pic>
        <p:nvPicPr>
          <p:cNvPr id="443" name="Google Shape;443;p70"/>
          <p:cNvPicPr preferRelativeResize="0"/>
          <p:nvPr/>
        </p:nvPicPr>
        <p:blipFill rotWithShape="1">
          <a:blip r:embed="rId3">
            <a:alphaModFix/>
          </a:blip>
          <a:srcRect b="0" l="36949" r="31389" t="0"/>
          <a:stretch/>
        </p:blipFill>
        <p:spPr>
          <a:xfrm>
            <a:off x="1908349" y="1758375"/>
            <a:ext cx="1268600" cy="1780776"/>
          </a:xfrm>
          <a:prstGeom prst="rect">
            <a:avLst/>
          </a:prstGeom>
          <a:noFill/>
          <a:ln>
            <a:noFill/>
          </a:ln>
        </p:spPr>
      </p:pic>
      <p:cxnSp>
        <p:nvCxnSpPr>
          <p:cNvPr id="444" name="Google Shape;444;p70"/>
          <p:cNvCxnSpPr/>
          <p:nvPr/>
        </p:nvCxnSpPr>
        <p:spPr>
          <a:xfrm flipH="1" rot="10800000">
            <a:off x="1020350" y="2745100"/>
            <a:ext cx="888000" cy="1500"/>
          </a:xfrm>
          <a:prstGeom prst="straightConnector1">
            <a:avLst/>
          </a:prstGeom>
          <a:noFill/>
          <a:ln cap="flat" cmpd="sng" w="9525">
            <a:solidFill>
              <a:schemeClr val="dk2"/>
            </a:solidFill>
            <a:prstDash val="solid"/>
            <a:round/>
            <a:headEnd len="med" w="med" type="none"/>
            <a:tailEnd len="med" w="med" type="triangle"/>
          </a:ln>
        </p:spPr>
      </p:cxnSp>
      <p:sp>
        <p:nvSpPr>
          <p:cNvPr id="445" name="Google Shape;445;p70"/>
          <p:cNvSpPr txBox="1"/>
          <p:nvPr/>
        </p:nvSpPr>
        <p:spPr>
          <a:xfrm>
            <a:off x="429500" y="2581750"/>
            <a:ext cx="9345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Input</a:t>
            </a:r>
            <a:endParaRPr>
              <a:latin typeface="Lato"/>
              <a:ea typeface="Lato"/>
              <a:cs typeface="Lato"/>
              <a:sym typeface="Lato"/>
            </a:endParaRPr>
          </a:p>
        </p:txBody>
      </p:sp>
      <p:cxnSp>
        <p:nvCxnSpPr>
          <p:cNvPr id="446" name="Google Shape;446;p70"/>
          <p:cNvCxnSpPr/>
          <p:nvPr/>
        </p:nvCxnSpPr>
        <p:spPr>
          <a:xfrm flipH="1" rot="10800000">
            <a:off x="1481800" y="2991950"/>
            <a:ext cx="614400" cy="547200"/>
          </a:xfrm>
          <a:prstGeom prst="straightConnector1">
            <a:avLst/>
          </a:prstGeom>
          <a:noFill/>
          <a:ln cap="flat" cmpd="sng" w="9525">
            <a:solidFill>
              <a:schemeClr val="dk2"/>
            </a:solidFill>
            <a:prstDash val="solid"/>
            <a:round/>
            <a:headEnd len="med" w="med" type="none"/>
            <a:tailEnd len="med" w="med" type="triangle"/>
          </a:ln>
        </p:spPr>
      </p:cxnSp>
      <p:cxnSp>
        <p:nvCxnSpPr>
          <p:cNvPr id="447" name="Google Shape;447;p70"/>
          <p:cNvCxnSpPr/>
          <p:nvPr/>
        </p:nvCxnSpPr>
        <p:spPr>
          <a:xfrm flipH="1" rot="10800000">
            <a:off x="2804325" y="2991950"/>
            <a:ext cx="614400" cy="547200"/>
          </a:xfrm>
          <a:prstGeom prst="straightConnector1">
            <a:avLst/>
          </a:prstGeom>
          <a:noFill/>
          <a:ln cap="flat" cmpd="sng" w="9525">
            <a:solidFill>
              <a:schemeClr val="dk2"/>
            </a:solidFill>
            <a:prstDash val="solid"/>
            <a:round/>
            <a:headEnd len="med" w="med" type="none"/>
            <a:tailEnd len="med" w="med" type="triangle"/>
          </a:ln>
        </p:spPr>
      </p:cxnSp>
      <p:sp>
        <p:nvSpPr>
          <p:cNvPr id="448" name="Google Shape;448;p70"/>
          <p:cNvSpPr txBox="1"/>
          <p:nvPr/>
        </p:nvSpPr>
        <p:spPr>
          <a:xfrm>
            <a:off x="1153475" y="3519575"/>
            <a:ext cx="7548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bias</a:t>
            </a:r>
            <a:endParaRPr>
              <a:latin typeface="Lato"/>
              <a:ea typeface="Lato"/>
              <a:cs typeface="Lato"/>
              <a:sym typeface="Lato"/>
            </a:endParaRPr>
          </a:p>
        </p:txBody>
      </p:sp>
      <p:sp>
        <p:nvSpPr>
          <p:cNvPr id="449" name="Google Shape;449;p70"/>
          <p:cNvSpPr txBox="1"/>
          <p:nvPr/>
        </p:nvSpPr>
        <p:spPr>
          <a:xfrm>
            <a:off x="2422150" y="3519575"/>
            <a:ext cx="7548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bias</a:t>
            </a:r>
            <a:endParaRPr>
              <a:latin typeface="Lato"/>
              <a:ea typeface="Lato"/>
              <a:cs typeface="Lato"/>
              <a:sym typeface="Lato"/>
            </a:endParaRPr>
          </a:p>
        </p:txBody>
      </p:sp>
      <p:sp>
        <p:nvSpPr>
          <p:cNvPr id="450" name="Google Shape;450;p70"/>
          <p:cNvSpPr txBox="1"/>
          <p:nvPr/>
        </p:nvSpPr>
        <p:spPr>
          <a:xfrm>
            <a:off x="1153475" y="2388250"/>
            <a:ext cx="888000" cy="1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weight</a:t>
            </a:r>
            <a:endParaRPr>
              <a:latin typeface="Lato"/>
              <a:ea typeface="Lato"/>
              <a:cs typeface="Lato"/>
              <a:sym typeface="Lato"/>
            </a:endParaRPr>
          </a:p>
        </p:txBody>
      </p:sp>
      <p:sp>
        <p:nvSpPr>
          <p:cNvPr id="451" name="Google Shape;451;p70"/>
          <p:cNvSpPr txBox="1"/>
          <p:nvPr/>
        </p:nvSpPr>
        <p:spPr>
          <a:xfrm>
            <a:off x="2464250" y="2388238"/>
            <a:ext cx="888000" cy="1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weight</a:t>
            </a:r>
            <a:endParaRPr>
              <a:latin typeface="Lato"/>
              <a:ea typeface="Lato"/>
              <a:cs typeface="Lato"/>
              <a:sym typeface="Lato"/>
            </a:endParaRPr>
          </a:p>
        </p:txBody>
      </p:sp>
      <p:pic>
        <p:nvPicPr>
          <p:cNvPr descr="Image result for chain rule" id="452" name="Google Shape;452;p70"/>
          <p:cNvPicPr preferRelativeResize="0"/>
          <p:nvPr/>
        </p:nvPicPr>
        <p:blipFill rotWithShape="1">
          <a:blip r:embed="rId4">
            <a:alphaModFix/>
          </a:blip>
          <a:srcRect b="0" l="0" r="0" t="34184"/>
          <a:stretch/>
        </p:blipFill>
        <p:spPr>
          <a:xfrm>
            <a:off x="6100150" y="3203650"/>
            <a:ext cx="2743025" cy="1295000"/>
          </a:xfrm>
          <a:prstGeom prst="rect">
            <a:avLst/>
          </a:prstGeom>
          <a:noFill/>
          <a:ln>
            <a:noFill/>
          </a:ln>
        </p:spPr>
      </p:pic>
      <p:sp>
        <p:nvSpPr>
          <p:cNvPr id="453" name="Google Shape;453;p70"/>
          <p:cNvSpPr txBox="1"/>
          <p:nvPr/>
        </p:nvSpPr>
        <p:spPr>
          <a:xfrm>
            <a:off x="6181813" y="575950"/>
            <a:ext cx="2579700" cy="23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derivative of the entire neural network with respect to the input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Is equal to..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derivative of the entire neural net wrt the previous node and the derivative of the previous node wrt the input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7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it works</a:t>
            </a:r>
            <a:endParaRPr/>
          </a:p>
        </p:txBody>
      </p:sp>
      <p:pic>
        <p:nvPicPr>
          <p:cNvPr id="459" name="Google Shape;459;p71"/>
          <p:cNvPicPr preferRelativeResize="0"/>
          <p:nvPr/>
        </p:nvPicPr>
        <p:blipFill>
          <a:blip r:embed="rId3">
            <a:alphaModFix/>
          </a:blip>
          <a:stretch>
            <a:fillRect/>
          </a:stretch>
        </p:blipFill>
        <p:spPr>
          <a:xfrm>
            <a:off x="202175" y="1281900"/>
            <a:ext cx="5996200" cy="3102876"/>
          </a:xfrm>
          <a:prstGeom prst="rect">
            <a:avLst/>
          </a:prstGeom>
          <a:noFill/>
          <a:ln>
            <a:noFill/>
          </a:ln>
        </p:spPr>
      </p:pic>
      <p:sp>
        <p:nvSpPr>
          <p:cNvPr id="460" name="Google Shape;460;p71"/>
          <p:cNvSpPr txBox="1"/>
          <p:nvPr/>
        </p:nvSpPr>
        <p:spPr>
          <a:xfrm>
            <a:off x="6198375" y="2184600"/>
            <a:ext cx="2480700" cy="1413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Forward pass gives you a prediction - and an error</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Backward pass gives you a gradient</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4169975" y="575950"/>
            <a:ext cx="4551900" cy="6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Medical Imaging / Diagnostic</a:t>
            </a:r>
            <a:endParaRPr/>
          </a:p>
        </p:txBody>
      </p:sp>
      <p:sp>
        <p:nvSpPr>
          <p:cNvPr id="107" name="Google Shape;107;p18"/>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8" name="Google Shape;108;p18"/>
          <p:cNvPicPr preferRelativeResize="0"/>
          <p:nvPr/>
        </p:nvPicPr>
        <p:blipFill>
          <a:blip r:embed="rId4">
            <a:alphaModFix/>
          </a:blip>
          <a:stretch>
            <a:fillRect/>
          </a:stretch>
        </p:blipFill>
        <p:spPr>
          <a:xfrm>
            <a:off x="63000" y="2618325"/>
            <a:ext cx="3970876" cy="2481800"/>
          </a:xfrm>
          <a:prstGeom prst="rect">
            <a:avLst/>
          </a:prstGeom>
          <a:noFill/>
          <a:ln>
            <a:noFill/>
          </a:ln>
        </p:spPr>
      </p:pic>
      <p:pic>
        <p:nvPicPr>
          <p:cNvPr id="109" name="Google Shape;109;p18"/>
          <p:cNvPicPr preferRelativeResize="0"/>
          <p:nvPr/>
        </p:nvPicPr>
        <p:blipFill>
          <a:blip r:embed="rId5">
            <a:alphaModFix/>
          </a:blip>
          <a:stretch>
            <a:fillRect/>
          </a:stretch>
        </p:blipFill>
        <p:spPr>
          <a:xfrm>
            <a:off x="3971100" y="2326850"/>
            <a:ext cx="5106875" cy="2816650"/>
          </a:xfrm>
          <a:prstGeom prst="rect">
            <a:avLst/>
          </a:prstGeom>
          <a:noFill/>
          <a:ln>
            <a:noFill/>
          </a:ln>
        </p:spPr>
      </p:pic>
      <p:pic>
        <p:nvPicPr>
          <p:cNvPr id="110" name="Google Shape;110;p18"/>
          <p:cNvPicPr preferRelativeResize="0"/>
          <p:nvPr/>
        </p:nvPicPr>
        <p:blipFill>
          <a:blip r:embed="rId6">
            <a:alphaModFix/>
          </a:blip>
          <a:stretch>
            <a:fillRect/>
          </a:stretch>
        </p:blipFill>
        <p:spPr>
          <a:xfrm>
            <a:off x="0" y="0"/>
            <a:ext cx="4141599" cy="2295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7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Flavors of SGD (</a:t>
            </a:r>
            <a:r>
              <a:rPr lang="en" u="sng">
                <a:solidFill>
                  <a:schemeClr val="hlink"/>
                </a:solidFill>
                <a:hlinkClick r:id="rId3"/>
              </a:rPr>
              <a:t>link</a:t>
            </a:r>
            <a:r>
              <a:rPr lang="en"/>
              <a:t>)</a:t>
            </a:r>
            <a:endParaRPr/>
          </a:p>
        </p:txBody>
      </p:sp>
      <p:pic>
        <p:nvPicPr>
          <p:cNvPr id="466" name="Google Shape;466;p72"/>
          <p:cNvPicPr preferRelativeResize="0"/>
          <p:nvPr/>
        </p:nvPicPr>
        <p:blipFill>
          <a:blip r:embed="rId4">
            <a:alphaModFix/>
          </a:blip>
          <a:stretch>
            <a:fillRect/>
          </a:stretch>
        </p:blipFill>
        <p:spPr>
          <a:xfrm>
            <a:off x="2731375" y="1211350"/>
            <a:ext cx="3681250" cy="2850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7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 Playground</a:t>
            </a:r>
            <a:endParaRPr/>
          </a:p>
        </p:txBody>
      </p:sp>
      <p:sp>
        <p:nvSpPr>
          <p:cNvPr id="472" name="Google Shape;472;p73"/>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2"/>
              </a:buClr>
              <a:buSzPts val="1100"/>
              <a:buFont typeface="Arial"/>
              <a:buNone/>
            </a:pPr>
            <a:r>
              <a:rPr lang="en" u="sng">
                <a:solidFill>
                  <a:srgbClr val="0097A7"/>
                </a:solidFill>
                <a:latin typeface="Arial"/>
                <a:ea typeface="Arial"/>
                <a:cs typeface="Arial"/>
                <a:sym typeface="Arial"/>
                <a:hlinkClick r:id="rId3"/>
              </a:rPr>
              <a:t>https://playground.tensorflow.org</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7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Example of NN</a:t>
            </a:r>
            <a:endParaRPr/>
          </a:p>
        </p:txBody>
      </p:sp>
      <p:sp>
        <p:nvSpPr>
          <p:cNvPr id="478" name="Google Shape;478;p7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u="sng">
                <a:solidFill>
                  <a:schemeClr val="hlink"/>
                </a:solidFill>
                <a:hlinkClick r:id="rId3"/>
              </a:rPr>
              <a:t>http://bit.ly/2TAybmD</a:t>
            </a:r>
            <a:r>
              <a:rPr lang="en" sz="3000"/>
              <a:t> </a:t>
            </a:r>
            <a:endParaRPr sz="3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Advanced Example</a:t>
            </a:r>
            <a:endParaRPr/>
          </a:p>
        </p:txBody>
      </p:sp>
      <p:sp>
        <p:nvSpPr>
          <p:cNvPr id="484" name="Google Shape;484;p75"/>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u="sng">
                <a:solidFill>
                  <a:schemeClr val="hlink"/>
                </a:solidFill>
                <a:hlinkClick r:id="rId3"/>
              </a:rPr>
              <a:t>http://bit.ly/2XWKic1</a:t>
            </a:r>
            <a:r>
              <a:rPr lang="en" sz="3000"/>
              <a:t> </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197775" y="606875"/>
            <a:ext cx="3984600" cy="12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Cooling Data Center</a:t>
            </a:r>
            <a:endParaRPr/>
          </a:p>
          <a:p>
            <a:pPr indent="0" lvl="0" marL="0" rtl="0" algn="l">
              <a:spcBef>
                <a:spcPts val="0"/>
              </a:spcBef>
              <a:spcAft>
                <a:spcPts val="0"/>
              </a:spcAft>
              <a:buNone/>
            </a:pPr>
            <a:r>
              <a:rPr lang="en"/>
              <a:t>Optimizing Agriculture yields</a:t>
            </a:r>
            <a:endParaRPr/>
          </a:p>
        </p:txBody>
      </p:sp>
      <p:pic>
        <p:nvPicPr>
          <p:cNvPr id="116" name="Google Shape;116;p19"/>
          <p:cNvPicPr preferRelativeResize="0"/>
          <p:nvPr/>
        </p:nvPicPr>
        <p:blipFill>
          <a:blip r:embed="rId3">
            <a:alphaModFix/>
          </a:blip>
          <a:stretch>
            <a:fillRect/>
          </a:stretch>
        </p:blipFill>
        <p:spPr>
          <a:xfrm>
            <a:off x="91774" y="2219700"/>
            <a:ext cx="5037149" cy="2898325"/>
          </a:xfrm>
          <a:prstGeom prst="rect">
            <a:avLst/>
          </a:prstGeom>
          <a:noFill/>
          <a:ln>
            <a:noFill/>
          </a:ln>
        </p:spPr>
      </p:pic>
      <p:pic>
        <p:nvPicPr>
          <p:cNvPr id="117" name="Google Shape;117;p19"/>
          <p:cNvPicPr preferRelativeResize="0"/>
          <p:nvPr/>
        </p:nvPicPr>
        <p:blipFill>
          <a:blip r:embed="rId4">
            <a:alphaModFix/>
          </a:blip>
          <a:stretch>
            <a:fillRect/>
          </a:stretch>
        </p:blipFill>
        <p:spPr>
          <a:xfrm>
            <a:off x="4342488" y="-232825"/>
            <a:ext cx="4562475" cy="3105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Self-Driving Cars</a:t>
            </a:r>
            <a:endParaRPr/>
          </a:p>
        </p:txBody>
      </p:sp>
      <p:sp>
        <p:nvSpPr>
          <p:cNvPr id="123" name="Google Shape;123;p20"/>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4" name="Google Shape;124;p20"/>
          <p:cNvPicPr preferRelativeResize="0"/>
          <p:nvPr/>
        </p:nvPicPr>
        <p:blipFill>
          <a:blip r:embed="rId3">
            <a:alphaModFix/>
          </a:blip>
          <a:stretch>
            <a:fillRect/>
          </a:stretch>
        </p:blipFill>
        <p:spPr>
          <a:xfrm>
            <a:off x="807313" y="1264902"/>
            <a:ext cx="7529374" cy="3732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Alpha Go</a:t>
            </a:r>
            <a:endParaRPr/>
          </a:p>
        </p:txBody>
      </p:sp>
      <p:pic>
        <p:nvPicPr>
          <p:cNvPr id="130" name="Google Shape;130;p21"/>
          <p:cNvPicPr preferRelativeResize="0"/>
          <p:nvPr/>
        </p:nvPicPr>
        <p:blipFill>
          <a:blip r:embed="rId3">
            <a:alphaModFix/>
          </a:blip>
          <a:stretch>
            <a:fillRect/>
          </a:stretch>
        </p:blipFill>
        <p:spPr>
          <a:xfrm>
            <a:off x="1382738" y="1365025"/>
            <a:ext cx="6378524" cy="3537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